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1" r:id="rId1"/>
  </p:sldMasterIdLst>
  <p:notesMasterIdLst>
    <p:notesMasterId r:id="rId18"/>
  </p:notesMasterIdLst>
  <p:handoutMasterIdLst>
    <p:handoutMasterId r:id="rId19"/>
  </p:handoutMasterIdLst>
  <p:sldIdLst>
    <p:sldId id="262" r:id="rId2"/>
    <p:sldId id="263" r:id="rId3"/>
    <p:sldId id="265" r:id="rId4"/>
    <p:sldId id="26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4" r:id="rId17"/>
  </p:sldIdLst>
  <p:sldSz cx="12192000" cy="68580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99"/>
    <a:srgbClr val="FF0000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3" autoAdjust="0"/>
  </p:normalViewPr>
  <p:slideViewPr>
    <p:cSldViewPr>
      <p:cViewPr varScale="1">
        <p:scale>
          <a:sx n="110" d="100"/>
          <a:sy n="110" d="100"/>
        </p:scale>
        <p:origin x="555" y="6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1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Compaq User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r>
              <a:rPr lang="en-US" altLang="en-US"/>
              <a:t>Title goes here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200">
                <a:latin typeface="Tahoma" panose="020B0604030504040204" pitchFamily="34" charset="0"/>
              </a:defRPr>
            </a:lvl1pPr>
          </a:lstStyle>
          <a:p>
            <a:fld id="{A91810E8-0877-441F-85BC-79A9186BF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695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96875" y="692150"/>
            <a:ext cx="61563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FontTx/>
              <a:buChar char="•"/>
              <a:defRPr sz="1200">
                <a:latin typeface="Tahoma" panose="020B0604030504040204" pitchFamily="34" charset="0"/>
              </a:defRPr>
            </a:lvl1pPr>
          </a:lstStyle>
          <a:p>
            <a:fld id="{C3FCFF5A-FE3E-4231-A3C1-D275792CD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515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469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Between 2006 and 2011 one permit request for WTF in the ROW</a:t>
            </a:r>
          </a:p>
          <a:p>
            <a:r>
              <a:rPr lang="en-US" sz="1600" dirty="0" smtClean="0"/>
              <a:t>Between Oct 2011 and Feb 2012  - 6 permit requests</a:t>
            </a:r>
          </a:p>
          <a:p>
            <a:r>
              <a:rPr lang="en-US" sz="1600" dirty="0" smtClean="0"/>
              <a:t>WTF requests are ministerial, non-discretionary permits</a:t>
            </a:r>
          </a:p>
          <a:p>
            <a:endParaRPr lang="en-US" sz="1600" dirty="0"/>
          </a:p>
          <a:p>
            <a:r>
              <a:rPr lang="en-US" sz="1600" dirty="0" smtClean="0"/>
              <a:t>Input: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Municipal </a:t>
            </a:r>
            <a:r>
              <a:rPr lang="en-US" sz="1600" dirty="0"/>
              <a:t>Advisory Councils/Property Owners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Wireless </a:t>
            </a:r>
            <a:r>
              <a:rPr lang="en-US" sz="1600" dirty="0" smtClean="0"/>
              <a:t>Companies: Verizon, AT&amp;T, Crown </a:t>
            </a:r>
            <a:r>
              <a:rPr lang="en-US" sz="1600" dirty="0"/>
              <a:t>Castle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Southern California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Ventura County Planning Department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84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4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CFF5A-FE3E-4231-A3C1-D275792CD2D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25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340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7751" y="1699449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835" y="3428678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Transportation Department</a:t>
            </a:r>
            <a:endParaRPr lang="en-US" alt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866962" y="34067"/>
            <a:ext cx="4448241" cy="1406658"/>
            <a:chOff x="2150219" y="34067"/>
            <a:chExt cx="3925756" cy="1406658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209800" y="129289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55593"/>
              <a:ext cx="2160814" cy="96360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2209800" y="15240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19" y="34067"/>
              <a:ext cx="1583581" cy="1406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56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33667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70185" y="6149644"/>
            <a:ext cx="1972483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59763" y="6149645"/>
            <a:ext cx="5092093" cy="365125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6602" y="6177759"/>
            <a:ext cx="781937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59763" y="6103609"/>
            <a:ext cx="10451239" cy="530557"/>
            <a:chOff x="1600200" y="5943600"/>
            <a:chExt cx="7158367" cy="5305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600200" y="5946443"/>
              <a:ext cx="7142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637315" y="5943600"/>
              <a:ext cx="4121252" cy="530557"/>
              <a:chOff x="4489348" y="4419600"/>
              <a:chExt cx="4121252" cy="530557"/>
            </a:xfrm>
          </p:grpSpPr>
          <p:sp>
            <p:nvSpPr>
              <p:cNvPr id="11" name="Right Triangle 10"/>
              <p:cNvSpPr/>
              <p:nvPr/>
            </p:nvSpPr>
            <p:spPr>
              <a:xfrm flipH="1" flipV="1">
                <a:off x="4489348" y="4419600"/>
                <a:ext cx="4121252" cy="530557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 flipH="1" flipV="1">
                <a:off x="5562600" y="4419600"/>
                <a:ext cx="3048000" cy="2286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943604"/>
            <a:ext cx="1054961" cy="7097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762000" y="1295400"/>
            <a:ext cx="1104900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61999" y="1447800"/>
            <a:ext cx="11025163" cy="442449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76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With Photo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33667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70185" y="6149644"/>
            <a:ext cx="1972483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59763" y="6149645"/>
            <a:ext cx="5092093" cy="365125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6602" y="6177759"/>
            <a:ext cx="781937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59763" y="6103609"/>
            <a:ext cx="10451239" cy="530557"/>
            <a:chOff x="1600200" y="5943600"/>
            <a:chExt cx="7158367" cy="5305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600200" y="5946443"/>
              <a:ext cx="7142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637315" y="5943600"/>
              <a:ext cx="4121252" cy="530557"/>
              <a:chOff x="4489348" y="4419600"/>
              <a:chExt cx="4121252" cy="530557"/>
            </a:xfrm>
          </p:grpSpPr>
          <p:sp>
            <p:nvSpPr>
              <p:cNvPr id="11" name="Right Triangle 10"/>
              <p:cNvSpPr/>
              <p:nvPr/>
            </p:nvSpPr>
            <p:spPr>
              <a:xfrm flipH="1" flipV="1">
                <a:off x="4489348" y="4419600"/>
                <a:ext cx="4121252" cy="530557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 flipH="1" flipV="1">
                <a:off x="5562600" y="4419600"/>
                <a:ext cx="3048000" cy="2286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943604"/>
            <a:ext cx="1054961" cy="7097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762000" y="1295400"/>
            <a:ext cx="1104900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61999" y="1447800"/>
            <a:ext cx="5410201" cy="442449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324600" y="1447800"/>
            <a:ext cx="5486400" cy="4424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Slide With Photo 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33667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70185" y="6149644"/>
            <a:ext cx="1972483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59763" y="6149645"/>
            <a:ext cx="5092093" cy="365125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6602" y="6177759"/>
            <a:ext cx="781937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dirty="0" smtClean="0"/>
              <a:t>Slide </a:t>
            </a:r>
            <a:fld id="{C85F3218-2598-46BA-A055-48BD03872C6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59763" y="6103609"/>
            <a:ext cx="10451239" cy="530557"/>
            <a:chOff x="1600200" y="5943600"/>
            <a:chExt cx="7158367" cy="53055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600200" y="5946443"/>
              <a:ext cx="7142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637315" y="5943600"/>
              <a:ext cx="4121252" cy="530557"/>
              <a:chOff x="4489348" y="4419600"/>
              <a:chExt cx="4121252" cy="530557"/>
            </a:xfrm>
          </p:grpSpPr>
          <p:sp>
            <p:nvSpPr>
              <p:cNvPr id="11" name="Right Triangle 10"/>
              <p:cNvSpPr/>
              <p:nvPr/>
            </p:nvSpPr>
            <p:spPr>
              <a:xfrm flipH="1" flipV="1">
                <a:off x="4489348" y="4419600"/>
                <a:ext cx="4121252" cy="530557"/>
              </a:xfrm>
              <a:prstGeom prst="rtTriangle">
                <a:avLst/>
              </a:prstGeom>
              <a:solidFill>
                <a:schemeClr val="accent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 flipH="1" flipV="1">
                <a:off x="5562600" y="4419600"/>
                <a:ext cx="3048000" cy="2286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943604"/>
            <a:ext cx="1054961" cy="7097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762000" y="1295400"/>
            <a:ext cx="11049002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761999" y="1447800"/>
            <a:ext cx="5410201" cy="4424498"/>
          </a:xfrm>
        </p:spPr>
        <p:txBody>
          <a:bodyPr/>
          <a:lstStyle>
            <a:lvl1pPr marL="342891" indent="-342891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324600" y="1447800"/>
            <a:ext cx="5462588" cy="4424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4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1420889"/>
            <a:ext cx="8596668" cy="712712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074" y="3384499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2" y="6237260"/>
            <a:ext cx="1973169" cy="365125"/>
          </a:xfrm>
        </p:spPr>
        <p:txBody>
          <a:bodyPr/>
          <a:lstStyle>
            <a:lvl1pPr algn="ctr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2" y="6237260"/>
            <a:ext cx="6297612" cy="365125"/>
          </a:xfrm>
        </p:spPr>
        <p:txBody>
          <a:bodyPr/>
          <a:lstStyle/>
          <a:p>
            <a:r>
              <a:rPr lang="en-US" altLang="en-US" smtClean="0"/>
              <a:t>Transportation Department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0557" y="6237260"/>
            <a:ext cx="1066800" cy="365125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altLang="en-US" dirty="0" smtClean="0"/>
              <a:t>Slide </a:t>
            </a:r>
            <a:fld id="{41281016-F3AE-4EDF-BEF5-9164972D809E}" type="slidenum">
              <a:rPr lang="en-US" altLang="en-US" smtClean="0"/>
              <a:pPr algn="ctr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601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635" y="1460567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06" y="2933039"/>
            <a:ext cx="8596668" cy="301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7466" y="6053815"/>
            <a:ext cx="1973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003" y="6041366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 smtClean="0"/>
              <a:t>Transportation Department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01813" y="600973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2866962" y="34067"/>
            <a:ext cx="4448241" cy="1406658"/>
            <a:chOff x="2150219" y="34067"/>
            <a:chExt cx="3925756" cy="140665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09800" y="129289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55593"/>
              <a:ext cx="2160814" cy="963607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32" name="Straight Connector 31"/>
            <p:cNvCxnSpPr/>
            <p:nvPr/>
          </p:nvCxnSpPr>
          <p:spPr>
            <a:xfrm>
              <a:off x="2209800" y="152400"/>
              <a:ext cx="3866175" cy="0"/>
            </a:xfrm>
            <a:prstGeom prst="line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19" y="34067"/>
              <a:ext cx="1583581" cy="1406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75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7" r:id="rId2"/>
    <p:sldLayoutId id="2147483858" r:id="rId3"/>
    <p:sldLayoutId id="2147483859" r:id="rId4"/>
    <p:sldLayoutId id="2147483854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9067800" cy="1646302"/>
          </a:xfrm>
        </p:spPr>
        <p:txBody>
          <a:bodyPr anchor="ctr" anchorCtr="0"/>
          <a:lstStyle/>
          <a:p>
            <a:r>
              <a:rPr lang="en-US" sz="3600" b="1" dirty="0" smtClean="0"/>
              <a:t>Wireless </a:t>
            </a:r>
            <a:r>
              <a:rPr lang="en-US" sz="3600" b="1" dirty="0"/>
              <a:t>Telecommunication Facilities in the Public Road </a:t>
            </a:r>
            <a:r>
              <a:rPr lang="en-US" sz="3600" b="1" dirty="0" smtClean="0"/>
              <a:t>Right-of-Way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92580"/>
            <a:ext cx="7766936" cy="1096899"/>
          </a:xfrm>
        </p:spPr>
        <p:txBody>
          <a:bodyPr/>
          <a:lstStyle/>
          <a:p>
            <a:pPr algn="l"/>
            <a:r>
              <a:rPr lang="en-US" dirty="0" smtClean="0"/>
              <a:t>David Fleisch, Director, Transportation Department</a:t>
            </a:r>
          </a:p>
          <a:p>
            <a:pPr algn="l"/>
            <a:r>
              <a:rPr lang="en-US" dirty="0" smtClean="0"/>
              <a:t>Tom </a:t>
            </a:r>
            <a:r>
              <a:rPr lang="en-US" dirty="0"/>
              <a:t>Temple, Senior Assistant County Counsel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Transportation Department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001813" y="600973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2971800"/>
            <a:ext cx="70866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4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with Vault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49786"/>
            <a:ext cx="3554276" cy="2664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33" y="4040281"/>
            <a:ext cx="3584759" cy="2688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378" y="1037581"/>
            <a:ext cx="4267570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0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Legal </a:t>
            </a:r>
            <a:r>
              <a:rPr lang="en-US" dirty="0" smtClean="0"/>
              <a:t>Issues/Concerns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1999" y="1447800"/>
            <a:ext cx="11125201" cy="4424498"/>
          </a:xfrm>
        </p:spPr>
        <p:txBody>
          <a:bodyPr/>
          <a:lstStyle/>
          <a:p>
            <a:r>
              <a:rPr lang="en-US" dirty="0" smtClean="0"/>
              <a:t>Are we allowed to regulate WTFs in the ROW?</a:t>
            </a:r>
          </a:p>
          <a:p>
            <a:pPr lvl="1"/>
            <a:r>
              <a:rPr lang="en-US" dirty="0" smtClean="0"/>
              <a:t>Yes, but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06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Yes: Permissible Regulation of WTF in ROW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2000" y="1447800"/>
            <a:ext cx="11049002" cy="4424498"/>
          </a:xfrm>
        </p:spPr>
        <p:txBody>
          <a:bodyPr/>
          <a:lstStyle/>
          <a:p>
            <a:r>
              <a:rPr lang="en-US" b="1" dirty="0" smtClean="0"/>
              <a:t>Public Utilities Code § 7901</a:t>
            </a:r>
            <a:r>
              <a:rPr lang="en-US" dirty="0" smtClean="0"/>
              <a:t>: Telephone company cannot “incommode” public use of road (and “incommode” includes aesthetic considerations)</a:t>
            </a:r>
          </a:p>
          <a:p>
            <a:r>
              <a:rPr lang="en-US" b="1" dirty="0" smtClean="0"/>
              <a:t>Public Utilities Code § 7901.1</a:t>
            </a:r>
            <a:r>
              <a:rPr lang="en-US" dirty="0" smtClean="0"/>
              <a:t>: Reasonable control over </a:t>
            </a:r>
            <a:r>
              <a:rPr lang="en-US" i="1" dirty="0" smtClean="0"/>
              <a:t>time, place, and manner</a:t>
            </a:r>
            <a:r>
              <a:rPr lang="en-US" dirty="0" smtClean="0"/>
              <a:t> of access for construction, maintenance, etc.</a:t>
            </a:r>
          </a:p>
          <a:p>
            <a:r>
              <a:rPr lang="en-US" b="1" dirty="0" smtClean="0"/>
              <a:t>Streets &amp; Highways Code § 1460</a:t>
            </a:r>
            <a:r>
              <a:rPr lang="en-US" dirty="0" smtClean="0"/>
              <a:t>: Road Commissioner may issue encroachment permits</a:t>
            </a:r>
          </a:p>
          <a:p>
            <a:r>
              <a:rPr lang="en-US" b="1" dirty="0" smtClean="0"/>
              <a:t>47 U.S.C. § 253(c)</a:t>
            </a:r>
            <a:r>
              <a:rPr lang="en-US" dirty="0" smtClean="0"/>
              <a:t>: Local authority to manage public rights-of-way</a:t>
            </a:r>
          </a:p>
          <a:p>
            <a:r>
              <a:rPr lang="en-US" b="1" dirty="0" smtClean="0"/>
              <a:t>47 U.S.C. § 332(c)(7)</a:t>
            </a:r>
            <a:r>
              <a:rPr lang="en-US" dirty="0" smtClean="0"/>
              <a:t>: Local authority over “personal wireless service facilities”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2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But: Restrictions on Regulation of WTF in ROW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1999" y="1447800"/>
            <a:ext cx="11201401" cy="4424498"/>
          </a:xfrm>
        </p:spPr>
        <p:txBody>
          <a:bodyPr/>
          <a:lstStyle/>
          <a:p>
            <a:r>
              <a:rPr lang="en-US" b="1" dirty="0" smtClean="0"/>
              <a:t>47 U.S.C. § 332(c)(7)(B)(iv)</a:t>
            </a:r>
            <a:r>
              <a:rPr lang="en-US" dirty="0" smtClean="0"/>
              <a:t>: Cannot regulate effects of RF emissions (FCC exclusive jurisdiction)</a:t>
            </a:r>
          </a:p>
          <a:p>
            <a:r>
              <a:rPr lang="en-US" b="1" dirty="0"/>
              <a:t>47 U.S.C. § 332(c)(7)(B</a:t>
            </a:r>
            <a:r>
              <a:rPr lang="en-US" b="1" dirty="0" smtClean="0"/>
              <a:t>)(</a:t>
            </a:r>
            <a:r>
              <a:rPr lang="en-US" b="1" dirty="0" err="1" smtClean="0"/>
              <a:t>i</a:t>
            </a:r>
            <a:r>
              <a:rPr lang="en-US" b="1" dirty="0" smtClean="0"/>
              <a:t>)(II)</a:t>
            </a:r>
            <a:r>
              <a:rPr lang="en-US" dirty="0" smtClean="0"/>
              <a:t>: Cannot prohibit or effectively prohibit provision of personal </a:t>
            </a:r>
            <a:r>
              <a:rPr lang="en-US" smtClean="0"/>
              <a:t>wireless services</a:t>
            </a:r>
            <a:endParaRPr lang="en-US" dirty="0" smtClean="0"/>
          </a:p>
          <a:p>
            <a:r>
              <a:rPr lang="en-US" b="1" dirty="0"/>
              <a:t>47 U.S.C. </a:t>
            </a:r>
            <a:r>
              <a:rPr lang="en-US" b="1" dirty="0" smtClean="0"/>
              <a:t>§ 1455(a)</a:t>
            </a:r>
            <a:r>
              <a:rPr lang="en-US" dirty="0" smtClean="0"/>
              <a:t> </a:t>
            </a:r>
            <a:r>
              <a:rPr lang="en-US" b="1" dirty="0" smtClean="0"/>
              <a:t>(aka “section 6409(a)”)</a:t>
            </a:r>
            <a:r>
              <a:rPr lang="en-US" dirty="0" smtClean="0"/>
              <a:t>: Must approve collocation, removal, or replacement of WTF on an existing wireless tower or base station if modification does not “substantially change the physical dimensions”</a:t>
            </a:r>
          </a:p>
          <a:p>
            <a:r>
              <a:rPr lang="en-US" b="1" dirty="0" smtClean="0"/>
              <a:t>SB 649</a:t>
            </a:r>
            <a:r>
              <a:rPr lang="en-US" dirty="0" smtClean="0"/>
              <a:t>: Pending legislation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6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47 U.S.C</a:t>
            </a:r>
            <a:r>
              <a:rPr lang="en-US" dirty="0"/>
              <a:t>. </a:t>
            </a:r>
            <a:r>
              <a:rPr lang="en-US" dirty="0" smtClean="0"/>
              <a:t>§ 1455(a) (“section 6409(a)”)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1999" y="1447800"/>
            <a:ext cx="11201401" cy="4424498"/>
          </a:xfrm>
        </p:spPr>
        <p:txBody>
          <a:bodyPr/>
          <a:lstStyle/>
          <a:p>
            <a:r>
              <a:rPr lang="en-US" dirty="0" smtClean="0"/>
              <a:t>In 2014, FCC interpreted section 6409’s language (Report and Order, October 21, 2014):</a:t>
            </a:r>
          </a:p>
          <a:p>
            <a:pPr lvl="1"/>
            <a:r>
              <a:rPr lang="en-US" dirty="0" smtClean="0"/>
              <a:t>“Wireless tower”:  Structure whose sole or primary purpose is to support WTF equipment (even if no WTF equipment on it)</a:t>
            </a:r>
          </a:p>
          <a:p>
            <a:pPr lvl="1"/>
            <a:r>
              <a:rPr lang="en-US" dirty="0" smtClean="0"/>
              <a:t>“Base station”: Equipment plus structure (if WTF equipment on it already)</a:t>
            </a:r>
          </a:p>
          <a:p>
            <a:pPr lvl="1"/>
            <a:r>
              <a:rPr lang="en-US" dirty="0" smtClean="0"/>
              <a:t>“Collocation”: Includes first placement of equipment on a tower (but not on a base station)</a:t>
            </a:r>
          </a:p>
          <a:p>
            <a:pPr lvl="1"/>
            <a:r>
              <a:rPr lang="en-US" dirty="0" smtClean="0"/>
              <a:t>Modification includes structural enhancements to the tower or base station</a:t>
            </a:r>
          </a:p>
          <a:p>
            <a:pPr lvl="1"/>
            <a:r>
              <a:rPr lang="en-US" dirty="0"/>
              <a:t>“Substantially change”: Specific height, width, and other details specified</a:t>
            </a:r>
          </a:p>
          <a:p>
            <a:pPr lvl="1"/>
            <a:r>
              <a:rPr lang="en-US" dirty="0" smtClean="0"/>
              <a:t>60-day </a:t>
            </a:r>
            <a:r>
              <a:rPr lang="en-US" dirty="0"/>
              <a:t>“shot clock</a:t>
            </a:r>
            <a:r>
              <a:rPr lang="en-US" dirty="0" smtClean="0"/>
              <a:t>” for </a:t>
            </a:r>
            <a:r>
              <a:rPr lang="en-US" smtClean="0"/>
              <a:t>processing application</a:t>
            </a:r>
            <a:endParaRPr lang="en-US" dirty="0"/>
          </a:p>
          <a:p>
            <a:pPr lvl="1"/>
            <a:r>
              <a:rPr lang="en-US" dirty="0"/>
              <a:t>Section 6409 does not apply to property owned by local </a:t>
            </a:r>
            <a:r>
              <a:rPr lang="en-US" dirty="0" smtClean="0"/>
              <a:t>government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0762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 649: Streamlining Permits for Small Cells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61999" y="1447800"/>
            <a:ext cx="11277601" cy="4424498"/>
          </a:xfrm>
        </p:spPr>
        <p:txBody>
          <a:bodyPr>
            <a:normAutofit/>
          </a:bodyPr>
          <a:lstStyle/>
          <a:p>
            <a:r>
              <a:rPr lang="en-US" dirty="0" smtClean="0"/>
              <a:t>Bill passed by Senate but amended and currently pending in Assembly Appropriations Committee (as of August 22, 2017)</a:t>
            </a:r>
          </a:p>
          <a:p>
            <a:r>
              <a:rPr lang="en-US" dirty="0" smtClean="0"/>
              <a:t>Applies to “small cell” WTF, including those in ROW</a:t>
            </a:r>
          </a:p>
          <a:p>
            <a:r>
              <a:rPr lang="en-US" dirty="0" smtClean="0"/>
              <a:t>Allows encroachment permit, including various conditions (including some fees)</a:t>
            </a:r>
          </a:p>
          <a:p>
            <a:r>
              <a:rPr lang="en-US" dirty="0" smtClean="0"/>
              <a:t>Prohibits requirement for in-kind contributions, submission of excessive information, and limitations on routine maintenance</a:t>
            </a:r>
          </a:p>
          <a:p>
            <a:r>
              <a:rPr lang="en-US" dirty="0" smtClean="0"/>
              <a:t>Completely exempts “micro wireless facilities” suspended from cables</a:t>
            </a:r>
          </a:p>
          <a:p>
            <a:r>
              <a:rPr lang="en-US" dirty="0" smtClean="0"/>
              <a:t>Prohibits refusal to lease or license “vertical infrastructure”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524000"/>
            <a:ext cx="8596668" cy="1219200"/>
          </a:xfrm>
        </p:spPr>
        <p:txBody>
          <a:bodyPr anchor="t" anchorCtr="0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38400"/>
            <a:ext cx="8596668" cy="86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Transportation Department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41281016-F3AE-4EDF-BEF5-9164972D809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2286000"/>
            <a:ext cx="815340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0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Ordinance Key Features</a:t>
            </a:r>
          </a:p>
          <a:p>
            <a:r>
              <a:rPr lang="en-US" dirty="0" smtClean="0"/>
              <a:t>Legal Issues/Concerns</a:t>
            </a:r>
          </a:p>
          <a:p>
            <a:pPr lvl="1"/>
            <a:r>
              <a:rPr lang="en-US" dirty="0" smtClean="0"/>
              <a:t>At the time of ordinance</a:t>
            </a:r>
          </a:p>
          <a:p>
            <a:pPr lvl="1"/>
            <a:r>
              <a:rPr lang="en-US" dirty="0" smtClean="0"/>
              <a:t>Today – SB649 pending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88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indent="-347472">
              <a:spcBef>
                <a:spcPts val="672"/>
              </a:spcBef>
              <a:buFont typeface="Wingdings" pitchFamily="2" charset="2"/>
              <a:buChar char=""/>
            </a:pPr>
            <a:r>
              <a:rPr lang="en-US" dirty="0">
                <a:solidFill>
                  <a:schemeClr val="tx1"/>
                </a:solidFill>
              </a:rPr>
              <a:t>Increased requests </a:t>
            </a:r>
            <a:r>
              <a:rPr lang="en-US" dirty="0"/>
              <a:t>for Wireless Telecommunications Facilities–Public Right-of-Way (WTF–PROW) </a:t>
            </a:r>
            <a:r>
              <a:rPr lang="en-US" dirty="0" smtClean="0"/>
              <a:t>led </a:t>
            </a:r>
            <a:r>
              <a:rPr lang="en-US" dirty="0"/>
              <a:t>to BOS direction to create an ordinance</a:t>
            </a:r>
          </a:p>
          <a:p>
            <a:pPr indent="-347472">
              <a:spcBef>
                <a:spcPts val="672"/>
              </a:spcBef>
              <a:buFont typeface="Wingdings" pitchFamily="2" charset="2"/>
              <a:buChar char=""/>
            </a:pPr>
            <a:r>
              <a:rPr lang="en-US" dirty="0"/>
              <a:t>In drafting the WTF Ordinance, reviewed existing ordinances, considered </a:t>
            </a:r>
            <a:r>
              <a:rPr lang="en-US" dirty="0" smtClean="0"/>
              <a:t>federal and state law, </a:t>
            </a:r>
            <a:r>
              <a:rPr lang="en-US" dirty="0"/>
              <a:t>and incorporated feedback </a:t>
            </a:r>
            <a:r>
              <a:rPr lang="en-US" dirty="0" smtClean="0"/>
              <a:t>from </a:t>
            </a:r>
            <a:r>
              <a:rPr lang="en-US" dirty="0"/>
              <a:t>wireless </a:t>
            </a:r>
            <a:r>
              <a:rPr lang="en-US" dirty="0" smtClean="0"/>
              <a:t>providers, the public </a:t>
            </a:r>
            <a:r>
              <a:rPr lang="en-US" dirty="0" smtClean="0"/>
              <a:t>and </a:t>
            </a:r>
            <a:r>
              <a:rPr lang="en-US" dirty="0"/>
              <a:t>County staff</a:t>
            </a:r>
          </a:p>
          <a:p>
            <a:pPr indent="-347472">
              <a:spcBef>
                <a:spcPts val="672"/>
              </a:spcBef>
              <a:buFont typeface="Wingdings" pitchFamily="2" charset="2"/>
              <a:buChar char=""/>
            </a:pPr>
            <a:r>
              <a:rPr lang="en-US" dirty="0"/>
              <a:t>Lengthy process of review and update</a:t>
            </a:r>
          </a:p>
          <a:p>
            <a:pPr indent="-347472">
              <a:spcBef>
                <a:spcPts val="672"/>
              </a:spcBef>
              <a:buFont typeface="Wingdings" pitchFamily="2" charset="2"/>
              <a:buChar char=""/>
            </a:pPr>
            <a:r>
              <a:rPr lang="en-US" dirty="0"/>
              <a:t>Carefully considered all input from public, wireless companies, and </a:t>
            </a:r>
            <a:r>
              <a:rPr lang="en-US" dirty="0" smtClean="0"/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267079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February 7, 2012 –  BOS provided direction to draft a WTF Ordinance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November, 2012 –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draft of the Ordinance was completed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April 7, 2013 –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public hearing scheduled</a:t>
            </a:r>
          </a:p>
          <a:p>
            <a:pPr lvl="0"/>
            <a:r>
              <a:rPr lang="en-US" dirty="0"/>
              <a:t>May 7, 2013 – 1</a:t>
            </a:r>
            <a:r>
              <a:rPr lang="en-US" baseline="30000" dirty="0"/>
              <a:t>st</a:t>
            </a:r>
            <a:r>
              <a:rPr lang="en-US" dirty="0"/>
              <a:t> presentation to BOS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June 25 - Sept 24 – Discussions with wireless providers and County staff </a:t>
            </a:r>
          </a:p>
          <a:p>
            <a:pPr lvl="0"/>
            <a:r>
              <a:rPr lang="en-US" dirty="0"/>
              <a:t>August 12, 2013 – Meeting with representatives from the wireless companies to review all requested </a:t>
            </a:r>
            <a:r>
              <a:rPr lang="en-US" dirty="0" smtClean="0"/>
              <a:t>changes</a:t>
            </a:r>
          </a:p>
          <a:p>
            <a:pPr lvl="0"/>
            <a:r>
              <a:rPr lang="en-US" dirty="0" smtClean="0"/>
              <a:t>October 28, 2013 – Ordinance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Approved</a:t>
            </a:r>
            <a:r>
              <a:rPr lang="en-US" dirty="0" smtClean="0"/>
              <a:t> by BOS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Installation type preference</a:t>
            </a:r>
          </a:p>
          <a:p>
            <a:pPr lvl="1"/>
            <a:r>
              <a:rPr lang="en-US" dirty="0"/>
              <a:t>Small-cell installation</a:t>
            </a:r>
          </a:p>
          <a:p>
            <a:pPr lvl="1"/>
            <a:r>
              <a:rPr lang="en-US" dirty="0"/>
              <a:t>Cluster (collocation) installation</a:t>
            </a:r>
          </a:p>
          <a:p>
            <a:pPr lvl="2"/>
            <a:r>
              <a:rPr lang="en-US" sz="2000" dirty="0"/>
              <a:t>Residential</a:t>
            </a:r>
          </a:p>
          <a:p>
            <a:pPr lvl="2"/>
            <a:r>
              <a:rPr lang="en-US" sz="2000" dirty="0"/>
              <a:t>Nonresidential</a:t>
            </a:r>
          </a:p>
          <a:p>
            <a:pPr lvl="1"/>
            <a:r>
              <a:rPr lang="en-US" dirty="0"/>
              <a:t>Single</a:t>
            </a:r>
          </a:p>
          <a:p>
            <a:pPr lvl="1"/>
            <a:r>
              <a:rPr lang="en-US" dirty="0"/>
              <a:t>New installation</a:t>
            </a:r>
          </a:p>
          <a:p>
            <a:pPr lvl="0"/>
            <a:r>
              <a:rPr lang="en-US" dirty="0"/>
              <a:t>Levels of review – Based upon installation type and location</a:t>
            </a:r>
          </a:p>
          <a:p>
            <a:pPr lvl="1"/>
            <a:r>
              <a:rPr lang="en-US" dirty="0"/>
              <a:t>Basic</a:t>
            </a:r>
          </a:p>
          <a:p>
            <a:pPr lvl="1"/>
            <a:r>
              <a:rPr lang="en-US" dirty="0"/>
              <a:t>Intermediate</a:t>
            </a:r>
          </a:p>
          <a:p>
            <a:pPr lvl="1"/>
            <a:r>
              <a:rPr lang="en-US" dirty="0" smtClean="0"/>
              <a:t>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0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of Requirements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77922"/>
              </p:ext>
            </p:extLst>
          </p:nvPr>
        </p:nvGraphicFramePr>
        <p:xfrm>
          <a:off x="1600200" y="1295400"/>
          <a:ext cx="8381998" cy="4765704"/>
        </p:xfrm>
        <a:graphic>
          <a:graphicData uri="http://schemas.openxmlformats.org/drawingml/2006/table">
            <a:tbl>
              <a:tblPr/>
              <a:tblGrid>
                <a:gridCol w="2919392"/>
                <a:gridCol w="398676"/>
                <a:gridCol w="398676"/>
                <a:gridCol w="398676"/>
                <a:gridCol w="398676"/>
                <a:gridCol w="302182"/>
                <a:gridCol w="134466"/>
                <a:gridCol w="284406"/>
                <a:gridCol w="134466"/>
                <a:gridCol w="609441"/>
                <a:gridCol w="533142"/>
                <a:gridCol w="304720"/>
                <a:gridCol w="485014"/>
                <a:gridCol w="496863"/>
                <a:gridCol w="583202"/>
              </a:tblGrid>
              <a:tr h="2367265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US" sz="12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632423"/>
                          </a:solidFill>
                          <a:latin typeface="Calibri"/>
                          <a:ea typeface="Times New Roman"/>
                          <a:cs typeface="Calibri"/>
                        </a:rPr>
                        <a:t>Traffic control plan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D99594"/>
                          </a:solidFill>
                          <a:latin typeface="Calibri"/>
                          <a:ea typeface="Times New Roman"/>
                          <a:cs typeface="Calibri"/>
                        </a:rPr>
                        <a:t>Scaled site plan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Fully dimensioned plan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Calibri"/>
                        </a:rPr>
                        <a:t>Visual impact analysis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Calibri"/>
                        </a:rPr>
                        <a:t>RFR &amp; EMF report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76923C"/>
                          </a:solidFill>
                          <a:latin typeface="Calibri"/>
                          <a:ea typeface="Times New Roman"/>
                          <a:cs typeface="Calibri"/>
                        </a:rPr>
                        <a:t>Certificate of insurance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215868"/>
                          </a:solidFill>
                          <a:latin typeface="Calibri"/>
                          <a:ea typeface="Times New Roman"/>
                          <a:cs typeface="Calibri"/>
                        </a:rPr>
                        <a:t>Licenses/registration/ certification from FCC &amp; CPUC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31849B"/>
                          </a:solidFill>
                          <a:latin typeface="Calibri"/>
                          <a:ea typeface="Times New Roman"/>
                          <a:cs typeface="Calibri"/>
                        </a:rPr>
                        <a:t>Building /other permits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A442A"/>
                          </a:solidFill>
                          <a:latin typeface="Calibri"/>
                          <a:ea typeface="Times New Roman"/>
                          <a:cs typeface="Calibri"/>
                        </a:rPr>
                        <a:t>Authorization to hire expert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984806"/>
                          </a:solidFill>
                          <a:latin typeface="Calibri"/>
                          <a:ea typeface="Times New Roman"/>
                          <a:cs typeface="Calibri"/>
                        </a:rPr>
                        <a:t>Alternative locations analysis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ABF8F"/>
                          </a:solidFill>
                          <a:latin typeface="Calibri"/>
                          <a:ea typeface="Times New Roman"/>
                          <a:cs typeface="Calibri"/>
                        </a:rPr>
                        <a:t>Evidence of infeasibility as needed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Additional information as needed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vert="vert2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69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New Installation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632423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D99594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76923C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215868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31849B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A442A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984806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ABF8F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25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Small-Cell </a:t>
                      </a: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Installation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632423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76923C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215868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31849B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984806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ABF8F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</a:tr>
              <a:tr h="325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Collocation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2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With substantial increase in size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632423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D99594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F6228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76923C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215868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31849B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A442A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984806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ABF8F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50000"/>
                      </a:srgbClr>
                    </a:solidFill>
                  </a:tcPr>
                </a:tc>
              </a:tr>
              <a:tr h="3252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Without substantial increase in size 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2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7F7F7F"/>
                          </a:solidFill>
                          <a:latin typeface="Calibri"/>
                          <a:ea typeface="Times New Roman"/>
                          <a:cs typeface="Calibri"/>
                        </a:rPr>
                        <a:t>Residential area 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632423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5F497A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76923C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215868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31849B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A442A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984806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ABF8F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</a:tr>
              <a:tr h="32525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7F7F7F"/>
                          </a:solidFill>
                          <a:latin typeface="Calibri"/>
                          <a:ea typeface="Times New Roman"/>
                          <a:cs typeface="Calibri"/>
                        </a:rPr>
                        <a:t>Non-residential area  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632423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76923C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215868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31849B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cs typeface="Times New Roman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984806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FABF8F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Calibri"/>
                          <a:sym typeface="Wingdings"/>
                        </a:rPr>
                        <a:t></a:t>
                      </a:r>
                      <a:endParaRPr lang="en-US" sz="1400" kern="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2404" marR="7240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1905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Basic</a:t>
            </a:r>
          </a:p>
          <a:p>
            <a:r>
              <a:rPr lang="en-US" dirty="0" smtClean="0"/>
              <a:t>	Intermediate</a:t>
            </a:r>
          </a:p>
          <a:p>
            <a:r>
              <a:rPr lang="en-US" dirty="0" smtClean="0"/>
              <a:t>	Full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447800" y="1981200"/>
            <a:ext cx="457200" cy="2286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47800" y="2286000"/>
            <a:ext cx="457200" cy="228600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60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(continued)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Height</a:t>
            </a:r>
          </a:p>
          <a:p>
            <a:pPr lvl="1"/>
            <a:r>
              <a:rPr lang="en-US" dirty="0"/>
              <a:t>&lt; 5 feet of average height of existing utility poles</a:t>
            </a:r>
          </a:p>
          <a:p>
            <a:pPr lvl="1"/>
            <a:r>
              <a:rPr lang="en-US" dirty="0"/>
              <a:t>&lt; 5 feet over height of existing County traffic pole standard</a:t>
            </a:r>
          </a:p>
          <a:p>
            <a:pPr lvl="1"/>
            <a:r>
              <a:rPr lang="en-US" dirty="0"/>
              <a:t>Specific limits per the area-specific plan (Ojai, Thousand Oaks)</a:t>
            </a:r>
          </a:p>
          <a:p>
            <a:pPr lvl="1"/>
            <a:r>
              <a:rPr lang="en-US" dirty="0"/>
              <a:t>Exception to height limits:</a:t>
            </a:r>
          </a:p>
          <a:p>
            <a:pPr lvl="2"/>
            <a:r>
              <a:rPr lang="en-US" sz="1800" dirty="0"/>
              <a:t>If alternative location in the ROW is unavailable or not technically feasible </a:t>
            </a:r>
          </a:p>
          <a:p>
            <a:pPr lvl="2"/>
            <a:r>
              <a:rPr lang="en-US" sz="1800" dirty="0"/>
              <a:t>Another regulation requires greater height</a:t>
            </a:r>
          </a:p>
          <a:p>
            <a:r>
              <a:rPr lang="en-US" dirty="0"/>
              <a:t>Appeal of decision to grant or deny a permit</a:t>
            </a:r>
            <a:endParaRPr lang="en-US" sz="2000" dirty="0"/>
          </a:p>
          <a:p>
            <a:pPr lvl="1"/>
            <a:r>
              <a:rPr lang="en-US" dirty="0"/>
              <a:t>To the Road Commissioner (Public Works Agency Director)</a:t>
            </a:r>
          </a:p>
          <a:p>
            <a:pPr lvl="1"/>
            <a:r>
              <a:rPr lang="en-US" dirty="0"/>
              <a:t>Must be filed within 10 days</a:t>
            </a:r>
          </a:p>
          <a:p>
            <a:pPr lvl="1"/>
            <a:r>
              <a:rPr lang="en-US" dirty="0"/>
              <a:t>Must demonstrate how decision does not comply with ordinance</a:t>
            </a:r>
          </a:p>
          <a:p>
            <a:pPr lvl="1"/>
            <a:r>
              <a:rPr lang="en-US" dirty="0"/>
              <a:t>Who can file:</a:t>
            </a:r>
          </a:p>
          <a:p>
            <a:pPr lvl="2"/>
            <a:r>
              <a:rPr lang="en-US" sz="1800" dirty="0"/>
              <a:t>Applicant</a:t>
            </a:r>
          </a:p>
          <a:p>
            <a:pPr lvl="2"/>
            <a:r>
              <a:rPr lang="en-US" sz="1800" dirty="0"/>
              <a:t>Property owner, must be in the notification zone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(continued)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Public notification requirements</a:t>
            </a:r>
          </a:p>
          <a:p>
            <a:pPr lvl="1"/>
            <a:r>
              <a:rPr lang="en-US" dirty="0"/>
              <a:t>Notification Zone – 300 </a:t>
            </a:r>
            <a:r>
              <a:rPr lang="en-US" dirty="0" err="1"/>
              <a:t>ft</a:t>
            </a:r>
            <a:r>
              <a:rPr lang="en-US" dirty="0"/>
              <a:t> wide by 500 </a:t>
            </a:r>
            <a:r>
              <a:rPr lang="en-US" dirty="0" err="1"/>
              <a:t>ft</a:t>
            </a:r>
            <a:r>
              <a:rPr lang="en-US" dirty="0"/>
              <a:t> long</a:t>
            </a:r>
          </a:p>
          <a:p>
            <a:pPr lvl="1"/>
            <a:r>
              <a:rPr lang="en-US" dirty="0"/>
              <a:t>Preapproval notification – 30-day notification period</a:t>
            </a:r>
          </a:p>
          <a:p>
            <a:pPr lvl="2"/>
            <a:r>
              <a:rPr lang="en-US" sz="2000" dirty="0"/>
              <a:t>New installation</a:t>
            </a:r>
          </a:p>
          <a:p>
            <a:pPr lvl="2"/>
            <a:r>
              <a:rPr lang="en-US" sz="2000" dirty="0"/>
              <a:t>Collocation in a residential area</a:t>
            </a:r>
          </a:p>
          <a:p>
            <a:pPr lvl="2"/>
            <a:r>
              <a:rPr lang="en-US" sz="2000" dirty="0"/>
              <a:t>Collocation with substantial increase in size</a:t>
            </a:r>
          </a:p>
          <a:p>
            <a:pPr lvl="2"/>
            <a:r>
              <a:rPr lang="en-US" sz="2000" dirty="0"/>
              <a:t>Coastal zone – not required</a:t>
            </a:r>
          </a:p>
          <a:p>
            <a:pPr lvl="1"/>
            <a:r>
              <a:rPr lang="en-US" dirty="0"/>
              <a:t>Preconstruction notification for all – two weeks prior</a:t>
            </a:r>
          </a:p>
          <a:p>
            <a:pPr lvl="2"/>
            <a:r>
              <a:rPr lang="en-US" sz="2000" dirty="0"/>
              <a:t>Written notification to community</a:t>
            </a:r>
          </a:p>
          <a:p>
            <a:pPr lvl="2"/>
            <a:r>
              <a:rPr lang="en-US" sz="2000" dirty="0"/>
              <a:t>Posted signage 3′ x 4′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9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30, 2017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Department</a:t>
            </a:r>
            <a:endParaRPr lang="en-US" alt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C85F3218-2598-46BA-A055-48BD03872C67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43643" y="1295401"/>
            <a:ext cx="2974817" cy="514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26" y="1295400"/>
            <a:ext cx="3844624" cy="5143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6800" y="1981200"/>
            <a:ext cx="117211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Pole top </a:t>
            </a:r>
          </a:p>
          <a:p>
            <a:r>
              <a:rPr lang="en-US" dirty="0" smtClean="0"/>
              <a:t>extension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276600" y="1752600"/>
            <a:ext cx="1600200" cy="551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33484" y="3316069"/>
            <a:ext cx="1274708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Small cell</a:t>
            </a:r>
          </a:p>
          <a:p>
            <a:r>
              <a:rPr lang="en-US" dirty="0" smtClean="0"/>
              <a:t>installation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6808192" y="2819400"/>
            <a:ext cx="2335808" cy="819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133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759</TotalTime>
  <Words>1133</Words>
  <Application>Microsoft Office PowerPoint</Application>
  <PresentationFormat>Widescreen</PresentationFormat>
  <Paragraphs>234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Wireless Telecommunication Facilities in the Public Road Right-of-Way</vt:lpstr>
      <vt:lpstr>Agenda</vt:lpstr>
      <vt:lpstr>Background </vt:lpstr>
      <vt:lpstr>Timeline</vt:lpstr>
      <vt:lpstr>Key Features</vt:lpstr>
      <vt:lpstr>Matrix of Requirements</vt:lpstr>
      <vt:lpstr>Key Features (continued)</vt:lpstr>
      <vt:lpstr>Key Features (continued)</vt:lpstr>
      <vt:lpstr>Examples</vt:lpstr>
      <vt:lpstr>Installation with Vault</vt:lpstr>
      <vt:lpstr>Legal Issues/Concerns</vt:lpstr>
      <vt:lpstr>Yes: Permissible Regulation of WTF in ROW</vt:lpstr>
      <vt:lpstr>But: Restrictions on Regulation of WTF in ROW</vt:lpstr>
      <vt:lpstr>47 U.S.C. § 1455(a) (“section 6409(a)”)</vt:lpstr>
      <vt:lpstr>SB 649: Streamlining Permits for Small Cells</vt:lpstr>
      <vt:lpstr>Questions?</vt:lpstr>
    </vt:vector>
  </TitlesOfParts>
  <Company>County of Ventura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Burks, Adrienne</dc:creator>
  <cp:lastModifiedBy>Fleisch, David</cp:lastModifiedBy>
  <cp:revision>114</cp:revision>
  <cp:lastPrinted>2017-04-05T19:25:35Z</cp:lastPrinted>
  <dcterms:created xsi:type="dcterms:W3CDTF">2016-09-07T18:25:03Z</dcterms:created>
  <dcterms:modified xsi:type="dcterms:W3CDTF">2017-08-23T20:43:27Z</dcterms:modified>
</cp:coreProperties>
</file>