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32" r:id="rId2"/>
  </p:sldMasterIdLst>
  <p:notesMasterIdLst>
    <p:notesMasterId r:id="rId16"/>
  </p:notesMasterIdLst>
  <p:sldIdLst>
    <p:sldId id="268" r:id="rId3"/>
    <p:sldId id="273" r:id="rId4"/>
    <p:sldId id="274" r:id="rId5"/>
    <p:sldId id="275" r:id="rId6"/>
    <p:sldId id="256" r:id="rId7"/>
    <p:sldId id="257" r:id="rId8"/>
    <p:sldId id="261" r:id="rId9"/>
    <p:sldId id="262" r:id="rId10"/>
    <p:sldId id="264" r:id="rId11"/>
    <p:sldId id="263" r:id="rId12"/>
    <p:sldId id="281" r:id="rId13"/>
    <p:sldId id="282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5C4"/>
    <a:srgbClr val="1F20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5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0E89A-E125-4181-ACF2-2D3A8A8BB548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26DC2-AFC2-48D2-8260-C026957F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828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4A79-9053-41FF-B057-CA597142011D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6A045-4107-4CC9-A5CC-CC4288079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64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4A79-9053-41FF-B057-CA597142011D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6A045-4107-4CC9-A5CC-CC4288079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776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4A79-9053-41FF-B057-CA597142011D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6A045-4107-4CC9-A5CC-CC4288079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913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CE6FA-BAFC-4DAE-B77A-D59FA0652A8B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State Associations of Counties®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5B52D-6AA3-41EC-A64A-B2BF0A2A64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36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4A79-9053-41FF-B057-CA597142011D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6A045-4107-4CC9-A5CC-CC4288079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998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4A79-9053-41FF-B057-CA597142011D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6A045-4107-4CC9-A5CC-CC4288079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945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4A79-9053-41FF-B057-CA597142011D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6A045-4107-4CC9-A5CC-CC4288079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448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4A79-9053-41FF-B057-CA597142011D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6A045-4107-4CC9-A5CC-CC4288079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386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4A79-9053-41FF-B057-CA597142011D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6A045-4107-4CC9-A5CC-CC4288079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02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4A79-9053-41FF-B057-CA597142011D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6A045-4107-4CC9-A5CC-CC4288079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850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4A79-9053-41FF-B057-CA597142011D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6A045-4107-4CC9-A5CC-CC4288079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33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4A79-9053-41FF-B057-CA597142011D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6A045-4107-4CC9-A5CC-CC4288079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91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84A79-9053-41FF-B057-CA597142011D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6A045-4107-4CC9-A5CC-CC4288079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290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2E479-C18A-4A78-AAB3-B07DB7C7DF40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California State Associations of Counties®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5B52D-6AA3-41EC-A64A-B2BF0A2A64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66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Dbradley@counties.org" TargetMode="External"/><Relationship Id="rId5" Type="http://schemas.openxmlformats.org/officeDocument/2006/relationships/hyperlink" Target="mailto:Jgarrett@counties.org" TargetMode="Externa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1A4B9A8F-7C99-07E9-FF5D-01E27333655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35A96CC-ECEF-373B-806D-A9E42DA59E4A}"/>
              </a:ext>
            </a:extLst>
          </p:cNvPr>
          <p:cNvSpPr txBox="1">
            <a:spLocks/>
          </p:cNvSpPr>
          <p:nvPr/>
        </p:nvSpPr>
        <p:spPr>
          <a:xfrm>
            <a:off x="444500" y="4711701"/>
            <a:ext cx="4622800" cy="1651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>
                <a:latin typeface="Century Gothic" panose="020B0502020202020204" pitchFamily="34" charset="0"/>
                <a:cs typeface="Arial" panose="020B0604020202020204" pitchFamily="34" charset="0"/>
              </a:rPr>
              <a:t>County Engineers Association of California </a:t>
            </a:r>
          </a:p>
          <a:p>
            <a:pPr algn="l"/>
            <a:r>
              <a:rPr lang="en-US" b="1" i="1" dirty="0">
                <a:latin typeface="Century Gothic" panose="020B0502020202020204" pitchFamily="34" charset="0"/>
                <a:cs typeface="Arial" panose="020B0604020202020204" pitchFamily="34" charset="0"/>
              </a:rPr>
              <a:t>August 25, 2023</a:t>
            </a:r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600" dirty="0">
                <a:latin typeface="Century Gothic" panose="020B0502020202020204" pitchFamily="34" charset="0"/>
                <a:cs typeface="Arial" panose="020B0604020202020204" pitchFamily="34" charset="0"/>
              </a:rPr>
              <a:t>Presented by: Justin Garrett and Danielle Bradley</a:t>
            </a:r>
          </a:p>
        </p:txBody>
      </p:sp>
    </p:spTree>
    <p:extLst>
      <p:ext uri="{BB962C8B-B14F-4D97-AF65-F5344CB8AC3E}">
        <p14:creationId xmlns:p14="http://schemas.microsoft.com/office/powerpoint/2010/main" val="3327425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FE0BD9F0-D208-373B-76F1-E30879967D5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538CE10-AB21-D77E-EF22-F8FBA593EEDC}"/>
              </a:ext>
            </a:extLst>
          </p:cNvPr>
          <p:cNvSpPr txBox="1">
            <a:spLocks/>
          </p:cNvSpPr>
          <p:nvPr/>
        </p:nvSpPr>
        <p:spPr>
          <a:xfrm>
            <a:off x="571500" y="2514600"/>
            <a:ext cx="7943850" cy="3662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Courier New" panose="02070309020205020404" pitchFamily="49" charset="0"/>
              <a:buChar char="o"/>
            </a:pPr>
            <a:r>
              <a:rPr lang="en-US" sz="2400" dirty="0">
                <a:latin typeface="Century Gothic" panose="020B0502020202020204" pitchFamily="34" charset="0"/>
                <a:cs typeface="Arial" panose="020B0604020202020204" pitchFamily="34" charset="0"/>
              </a:rPr>
              <a:t>Develop specialized education and job training programs to serve formerly homeless persons, including those who are justice-involved</a:t>
            </a:r>
          </a:p>
          <a:p>
            <a:pPr marL="342900" indent="-342900" algn="l">
              <a:buFont typeface="Courier New" panose="02070309020205020404" pitchFamily="49" charset="0"/>
              <a:buChar char="o"/>
            </a:pPr>
            <a:r>
              <a:rPr lang="en-US" sz="2400" dirty="0">
                <a:latin typeface="Century Gothic" panose="020B0502020202020204" pitchFamily="34" charset="0"/>
                <a:cs typeface="Arial" panose="020B0604020202020204" pitchFamily="34" charset="0"/>
              </a:rPr>
              <a:t>Work with local workforce development/investment boards and partner with community colleges</a:t>
            </a:r>
          </a:p>
          <a:p>
            <a:pPr marL="342900" indent="-342900" algn="l">
              <a:buFont typeface="Courier New" panose="02070309020205020404" pitchFamily="49" charset="0"/>
              <a:buChar char="o"/>
            </a:pPr>
            <a:r>
              <a:rPr lang="en-US" sz="2400" dirty="0">
                <a:latin typeface="Century Gothic" panose="020B0502020202020204" pitchFamily="34" charset="0"/>
                <a:cs typeface="Arial" panose="020B0604020202020204" pitchFamily="34" charset="0"/>
              </a:rPr>
              <a:t>Continue and expand efforts to assist more qualifying aged, blind, and disabled persons to obtain SSI/SSP benefits</a:t>
            </a:r>
          </a:p>
        </p:txBody>
      </p:sp>
      <p:pic>
        <p:nvPicPr>
          <p:cNvPr id="5" name="Picture 4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7E280A2D-7FF5-F906-8473-A34EAD16B3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464" y="6176963"/>
            <a:ext cx="2018161" cy="500761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7DB7B61-D9DA-2A08-3571-B474DF0851E6}"/>
              </a:ext>
            </a:extLst>
          </p:cNvPr>
          <p:cNvCxnSpPr>
            <a:cxnSpLocks/>
          </p:cNvCxnSpPr>
          <p:nvPr/>
        </p:nvCxnSpPr>
        <p:spPr>
          <a:xfrm flipV="1">
            <a:off x="2524125" y="6423596"/>
            <a:ext cx="5848350" cy="3748"/>
          </a:xfrm>
          <a:prstGeom prst="line">
            <a:avLst/>
          </a:prstGeom>
          <a:ln>
            <a:solidFill>
              <a:srgbClr val="1F20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0286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6C46F-54A8-A06A-6602-4BF365A03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9144001" cy="1753299"/>
          </a:xfrm>
          <a:solidFill>
            <a:srgbClr val="F0E5C4"/>
          </a:solidFill>
        </p:spPr>
        <p:txBody>
          <a:bodyPr>
            <a:normAutofit fontScale="90000"/>
          </a:bodyPr>
          <a:lstStyle/>
          <a:p>
            <a:br>
              <a:rPr lang="en-US" b="1" dirty="0"/>
            </a:b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B0E92D-7587-E73F-761F-4BF94DAC9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Establishes Round 5 of the Homeless Housing, Assistance and Prevention (HHAP) Grant Program to be funded at $1 billion in 2023-24.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Does not include ongoing funding, but includes intent language to provide funding in 2024-25.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Requires counties, big cities, and CoC’s to apply for HHAP as one region, and to coordinate on the development and submission of a regional homelessness action plan.</a:t>
            </a:r>
          </a:p>
          <a:p>
            <a:pPr marL="742950" marR="0" lvl="1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Pts val="1000"/>
              <a:buFont typeface="Arial" panose="020B0604020202020204" pitchFamily="34" charset="0"/>
              <a:buChar char="–"/>
              <a:tabLst>
                <a:tab pos="457200" algn="l"/>
              </a:tabLst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Must include identification of roles and responsibilities for all participating jurisdictions regarding outreach, siting and use of land, the development of shelters, interim, and permanent housing, and connection to services.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Counties, CoCs, and big cities within a region must sign an MOU. Small cities may sign and are encouraged to participate.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Times New Roman" panose="02020603050405020304" pitchFamily="18" charset="0"/>
              <a:cs typeface="+mn-cs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C641E2-5248-F3DD-57AB-55025A281DAA}"/>
              </a:ext>
            </a:extLst>
          </p:cNvPr>
          <p:cNvSpPr txBox="1"/>
          <p:nvPr/>
        </p:nvSpPr>
        <p:spPr>
          <a:xfrm>
            <a:off x="304800" y="520116"/>
            <a:ext cx="7597629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AB 129 – Homelessness Budget Trailer Bill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113FF2-D97B-0474-3FA0-D7AF0BE6C0FF}"/>
              </a:ext>
            </a:extLst>
          </p:cNvPr>
          <p:cNvSpPr txBox="1"/>
          <p:nvPr/>
        </p:nvSpPr>
        <p:spPr>
          <a:xfrm>
            <a:off x="304800" y="1189297"/>
            <a:ext cx="42783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Signed by Governor on July 10, 2023</a:t>
            </a:r>
          </a:p>
        </p:txBody>
      </p:sp>
      <p:pic>
        <p:nvPicPr>
          <p:cNvPr id="7" name="Picture 6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CE879422-1C31-4225-6054-187BB555C1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91735"/>
            <a:ext cx="2018161" cy="500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798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DD85102-129D-B6A0-11D9-53414D2C4E9E}"/>
              </a:ext>
            </a:extLst>
          </p:cNvPr>
          <p:cNvSpPr/>
          <p:nvPr/>
        </p:nvSpPr>
        <p:spPr>
          <a:xfrm>
            <a:off x="0" y="0"/>
            <a:ext cx="2890345" cy="7044212"/>
          </a:xfrm>
          <a:prstGeom prst="rect">
            <a:avLst/>
          </a:prstGeom>
          <a:solidFill>
            <a:srgbClr val="F0E5C4"/>
          </a:solidFill>
          <a:ln>
            <a:solidFill>
              <a:srgbClr val="F0E5C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tablet with a screen on&#10;&#10;Description automatically generated">
            <a:extLst>
              <a:ext uri="{FF2B5EF4-FFF2-40B4-BE49-F238E27FC236}">
                <a16:creationId xmlns:a16="http://schemas.microsoft.com/office/drawing/2014/main" id="{474EEF86-15B1-DFB7-0A14-08205DF33D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94E2367D-EA85-BA3F-5ED0-96C5559CBE2A}"/>
              </a:ext>
            </a:extLst>
          </p:cNvPr>
          <p:cNvSpPr txBox="1">
            <a:spLocks/>
          </p:cNvSpPr>
          <p:nvPr/>
        </p:nvSpPr>
        <p:spPr>
          <a:xfrm>
            <a:off x="4724400" y="1587267"/>
            <a:ext cx="3352800" cy="42644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en-US" sz="2400" dirty="0">
                <a:latin typeface="Century Gothic" panose="020B0502020202020204" pitchFamily="34" charset="0"/>
                <a:cs typeface="Arial" panose="020B0604020202020204" pitchFamily="34" charset="0"/>
              </a:rPr>
              <a:t>Work with Governor, Legislature, Federal partners, cities, and stakeholders.</a:t>
            </a:r>
          </a:p>
          <a:p>
            <a:pPr marL="342900" indent="-342900" algn="l"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US" sz="18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l">
              <a:spcAft>
                <a:spcPts val="600"/>
              </a:spcAft>
            </a:pPr>
            <a:r>
              <a:rPr lang="en-US" sz="2800" b="1" dirty="0">
                <a:latin typeface="Century Gothic" panose="020B0502020202020204" pitchFamily="34" charset="0"/>
                <a:cs typeface="Arial" panose="020B0604020202020204" pitchFamily="34" charset="0"/>
              </a:rPr>
              <a:t>Never ever stop fighting for counties and communities!</a:t>
            </a:r>
          </a:p>
        </p:txBody>
      </p:sp>
      <p:pic>
        <p:nvPicPr>
          <p:cNvPr id="20" name="Picture 19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B1271749-58F3-8D2A-8F41-522BD382B7E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464" y="6173215"/>
            <a:ext cx="2018161" cy="500761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63F8400-F59C-B7BA-7FE0-35936A305E62}"/>
              </a:ext>
            </a:extLst>
          </p:cNvPr>
          <p:cNvCxnSpPr>
            <a:cxnSpLocks/>
          </p:cNvCxnSpPr>
          <p:nvPr/>
        </p:nvCxnSpPr>
        <p:spPr>
          <a:xfrm flipV="1">
            <a:off x="2524125" y="6423596"/>
            <a:ext cx="5848350" cy="3748"/>
          </a:xfrm>
          <a:prstGeom prst="line">
            <a:avLst/>
          </a:prstGeom>
          <a:ln>
            <a:solidFill>
              <a:srgbClr val="1F20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D338D845-95B2-1D50-FF20-F9477B98260B}"/>
              </a:ext>
            </a:extLst>
          </p:cNvPr>
          <p:cNvSpPr/>
          <p:nvPr/>
        </p:nvSpPr>
        <p:spPr>
          <a:xfrm>
            <a:off x="683172" y="430656"/>
            <a:ext cx="3468204" cy="500761"/>
          </a:xfrm>
          <a:prstGeom prst="rect">
            <a:avLst/>
          </a:prstGeom>
          <a:solidFill>
            <a:srgbClr val="1F2051"/>
          </a:solidFill>
          <a:ln>
            <a:solidFill>
              <a:srgbClr val="1F205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7D9A33-BC06-5EC8-92D5-B1B0E16AB38B}"/>
              </a:ext>
            </a:extLst>
          </p:cNvPr>
          <p:cNvSpPr txBox="1"/>
          <p:nvPr/>
        </p:nvSpPr>
        <p:spPr>
          <a:xfrm flipH="1">
            <a:off x="651638" y="307518"/>
            <a:ext cx="39203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What’s Next?</a:t>
            </a:r>
          </a:p>
        </p:txBody>
      </p:sp>
    </p:spTree>
    <p:extLst>
      <p:ext uri="{BB962C8B-B14F-4D97-AF65-F5344CB8AC3E}">
        <p14:creationId xmlns:p14="http://schemas.microsoft.com/office/powerpoint/2010/main" val="7994242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BBC0DBEB-9AA4-F33A-1FAD-AA84F34358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464" y="6176963"/>
            <a:ext cx="2018161" cy="500761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BDD3603-9FC6-DE9A-CC79-B4BC27EC8EE8}"/>
              </a:ext>
            </a:extLst>
          </p:cNvPr>
          <p:cNvCxnSpPr>
            <a:cxnSpLocks/>
          </p:cNvCxnSpPr>
          <p:nvPr/>
        </p:nvCxnSpPr>
        <p:spPr>
          <a:xfrm flipV="1">
            <a:off x="2524125" y="6423596"/>
            <a:ext cx="5848350" cy="3748"/>
          </a:xfrm>
          <a:prstGeom prst="line">
            <a:avLst/>
          </a:prstGeom>
          <a:ln>
            <a:solidFill>
              <a:srgbClr val="1F20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164936C9-7B22-4290-D1F9-FCD497438D04}"/>
              </a:ext>
            </a:extLst>
          </p:cNvPr>
          <p:cNvSpPr/>
          <p:nvPr/>
        </p:nvSpPr>
        <p:spPr>
          <a:xfrm>
            <a:off x="-1" y="0"/>
            <a:ext cx="9144001" cy="2605970"/>
          </a:xfrm>
          <a:prstGeom prst="rect">
            <a:avLst/>
          </a:prstGeom>
          <a:solidFill>
            <a:srgbClr val="F0E5C4"/>
          </a:solidFill>
          <a:ln>
            <a:solidFill>
              <a:srgbClr val="F0E5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F83309CD-43E5-2CA4-855B-5B7434209B8B}"/>
              </a:ext>
            </a:extLst>
          </p:cNvPr>
          <p:cNvSpPr txBox="1">
            <a:spLocks/>
          </p:cNvSpPr>
          <p:nvPr/>
        </p:nvSpPr>
        <p:spPr>
          <a:xfrm>
            <a:off x="-1" y="2832100"/>
            <a:ext cx="9155987" cy="96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900" b="1" dirty="0">
                <a:solidFill>
                  <a:srgbClr val="1F205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Thank you! Questions?</a:t>
            </a:r>
            <a:br>
              <a:rPr lang="en-US" sz="2800" b="1" dirty="0">
                <a:solidFill>
                  <a:srgbClr val="1F205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</a:br>
            <a:endParaRPr lang="en-US" sz="2800" b="1" dirty="0">
              <a:solidFill>
                <a:srgbClr val="1F205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 descr="Qr code&#10;&#10;Description automatically generated">
            <a:extLst>
              <a:ext uri="{FF2B5EF4-FFF2-40B4-BE49-F238E27FC236}">
                <a16:creationId xmlns:a16="http://schemas.microsoft.com/office/drawing/2014/main" id="{1D7EE7FE-7E32-F132-7E64-FA649D0EB1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3588749"/>
            <a:ext cx="2362200" cy="2362200"/>
          </a:xfrm>
          <a:prstGeom prst="rect">
            <a:avLst/>
          </a:prstGeom>
        </p:spPr>
      </p:pic>
      <p:sp>
        <p:nvSpPr>
          <p:cNvPr id="9" name="Title 3">
            <a:extLst>
              <a:ext uri="{FF2B5EF4-FFF2-40B4-BE49-F238E27FC236}">
                <a16:creationId xmlns:a16="http://schemas.microsoft.com/office/drawing/2014/main" id="{1EE7ABB4-6EC4-7F88-E424-60A684ACDC8F}"/>
              </a:ext>
            </a:extLst>
          </p:cNvPr>
          <p:cNvSpPr txBox="1">
            <a:spLocks/>
          </p:cNvSpPr>
          <p:nvPr/>
        </p:nvSpPr>
        <p:spPr>
          <a:xfrm>
            <a:off x="4038599" y="3824052"/>
            <a:ext cx="2790040" cy="8772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>
                <a:solidFill>
                  <a:srgbClr val="1F205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Scan the QR code to access </a:t>
            </a:r>
            <a:r>
              <a:rPr lang="en-US" sz="2800" dirty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‘AT HOME’ </a:t>
            </a:r>
            <a:r>
              <a:rPr lang="en-US" sz="2800" dirty="0">
                <a:solidFill>
                  <a:srgbClr val="1F205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resources.</a:t>
            </a:r>
          </a:p>
        </p:txBody>
      </p:sp>
      <p:pic>
        <p:nvPicPr>
          <p:cNvPr id="11" name="Picture 10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08CD2A1E-F31B-71D6-74C1-E0D467D767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2637" y="514938"/>
            <a:ext cx="6458725" cy="217322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8FC9451-E163-701C-9A5D-EC00C422ED52}"/>
              </a:ext>
            </a:extLst>
          </p:cNvPr>
          <p:cNvSpPr txBox="1"/>
          <p:nvPr/>
        </p:nvSpPr>
        <p:spPr>
          <a:xfrm>
            <a:off x="3971487" y="4863933"/>
            <a:ext cx="41071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CSAC Staff Contacts: </a:t>
            </a:r>
          </a:p>
          <a:p>
            <a:r>
              <a:rPr lang="en-US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Justin Garrett, </a:t>
            </a:r>
            <a:r>
              <a:rPr lang="en-US" sz="1400" dirty="0">
                <a:latin typeface="Century Gothic" panose="020B0502020202020204" pitchFamily="34" charset="0"/>
                <a:hlinkClick r:id="rId5"/>
              </a:rPr>
              <a:t>Jgarrett@counties.org</a:t>
            </a:r>
            <a:endParaRPr lang="en-US" sz="1400" dirty="0">
              <a:latin typeface="Century Gothic" panose="020B0502020202020204" pitchFamily="34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Danielle Bradley, </a:t>
            </a:r>
            <a:r>
              <a:rPr lang="en-US" sz="1400" dirty="0">
                <a:latin typeface="Century Gothic" panose="020B0502020202020204" pitchFamily="34" charset="0"/>
                <a:hlinkClick r:id="rId6"/>
              </a:rPr>
              <a:t>Dbradley@counties.org</a:t>
            </a:r>
            <a:r>
              <a:rPr lang="en-US" sz="1400" dirty="0">
                <a:latin typeface="Century Gothic" panose="020B0502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26960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4B0C9563-944B-9820-DA6A-D7BDE2A7293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0FE1118-4B59-286B-E93D-402320FA1FCF}"/>
              </a:ext>
            </a:extLst>
          </p:cNvPr>
          <p:cNvSpPr txBox="1">
            <a:spLocks/>
          </p:cNvSpPr>
          <p:nvPr/>
        </p:nvSpPr>
        <p:spPr>
          <a:xfrm>
            <a:off x="3149600" y="1536701"/>
            <a:ext cx="5394324" cy="46629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latin typeface="Century Gothic" panose="020B0502020202020204" pitchFamily="34" charset="0"/>
                <a:cs typeface="Arial" panose="020B0604020202020204" pitchFamily="34" charset="0"/>
              </a:rPr>
              <a:t>Complex issue requiring comprehensive response; historic investments by State and Local governments</a:t>
            </a:r>
          </a:p>
          <a:p>
            <a:pPr marL="342900" indent="-342900" algn="l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latin typeface="Century Gothic" panose="020B0502020202020204" pitchFamily="34" charset="0"/>
                <a:cs typeface="Arial" panose="020B0604020202020204" pitchFamily="34" charset="0"/>
              </a:rPr>
              <a:t>No real system to define who does what </a:t>
            </a:r>
          </a:p>
          <a:p>
            <a:pPr marL="342900" indent="-342900" algn="l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latin typeface="Century Gothic" panose="020B0502020202020204" pitchFamily="34" charset="0"/>
                <a:cs typeface="Arial" panose="020B0604020202020204" pitchFamily="34" charset="0"/>
              </a:rPr>
              <a:t>No accountability linked to State/Local authority, responsibilities, flexibility, and resources</a:t>
            </a:r>
          </a:p>
          <a:p>
            <a:pPr marL="342900" indent="-342900" algn="l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latin typeface="Century Gothic" panose="020B0502020202020204" pitchFamily="34" charset="0"/>
                <a:cs typeface="Arial" panose="020B0604020202020204" pitchFamily="34" charset="0"/>
              </a:rPr>
              <a:t>CSAC Homelessness Principles, other actions and direction</a:t>
            </a:r>
          </a:p>
        </p:txBody>
      </p:sp>
      <p:pic>
        <p:nvPicPr>
          <p:cNvPr id="15" name="Picture 14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03417038-931C-458B-A1C8-02BA01517E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984" y="6246811"/>
            <a:ext cx="2018161" cy="500761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5C14CB2-ACA7-8C2E-C970-CF08BB105241}"/>
              </a:ext>
            </a:extLst>
          </p:cNvPr>
          <p:cNvCxnSpPr>
            <a:cxnSpLocks/>
          </p:cNvCxnSpPr>
          <p:nvPr/>
        </p:nvCxnSpPr>
        <p:spPr>
          <a:xfrm flipV="1">
            <a:off x="2505645" y="6497192"/>
            <a:ext cx="5848350" cy="3748"/>
          </a:xfrm>
          <a:prstGeom prst="line">
            <a:avLst/>
          </a:prstGeom>
          <a:ln>
            <a:solidFill>
              <a:srgbClr val="1F20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6229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iagram&#10;&#10;Description automatically generated">
            <a:extLst>
              <a:ext uri="{FF2B5EF4-FFF2-40B4-BE49-F238E27FC236}">
                <a16:creationId xmlns:a16="http://schemas.microsoft.com/office/drawing/2014/main" id="{84E348D9-CCD5-91EF-50C2-F38103B2B5E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C736684-1DD7-993A-171F-BF948375BFEF}"/>
              </a:ext>
            </a:extLst>
          </p:cNvPr>
          <p:cNvSpPr txBox="1"/>
          <p:nvPr/>
        </p:nvSpPr>
        <p:spPr>
          <a:xfrm>
            <a:off x="385884" y="5426790"/>
            <a:ext cx="3009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</a:rPr>
              <a:t>All County Survey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417B5E6-EFF0-4EEC-61C2-D85A84D3EABC}"/>
              </a:ext>
            </a:extLst>
          </p:cNvPr>
          <p:cNvSpPr txBox="1"/>
          <p:nvPr/>
        </p:nvSpPr>
        <p:spPr>
          <a:xfrm>
            <a:off x="2701925" y="1536700"/>
            <a:ext cx="37401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</a:rPr>
              <a:t>Homelessness Inventory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6BE8CB-A8D2-1A34-4FF3-93184E5D5C36}"/>
              </a:ext>
            </a:extLst>
          </p:cNvPr>
          <p:cNvSpPr txBox="1"/>
          <p:nvPr/>
        </p:nvSpPr>
        <p:spPr>
          <a:xfrm>
            <a:off x="5549900" y="5426790"/>
            <a:ext cx="3352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</a:rPr>
              <a:t>Policy Recommendations</a:t>
            </a:r>
          </a:p>
        </p:txBody>
      </p:sp>
      <p:pic>
        <p:nvPicPr>
          <p:cNvPr id="12" name="Picture 11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E79E609F-25DC-68E8-EFB2-CEC3946D4E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984" y="6246811"/>
            <a:ext cx="2018161" cy="500761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27EE370-3AB9-80ED-6103-FA77B0C1DA33}"/>
              </a:ext>
            </a:extLst>
          </p:cNvPr>
          <p:cNvCxnSpPr>
            <a:cxnSpLocks/>
          </p:cNvCxnSpPr>
          <p:nvPr/>
        </p:nvCxnSpPr>
        <p:spPr>
          <a:xfrm flipV="1">
            <a:off x="2505645" y="6497192"/>
            <a:ext cx="5848350" cy="3748"/>
          </a:xfrm>
          <a:prstGeom prst="line">
            <a:avLst/>
          </a:prstGeom>
          <a:ln>
            <a:solidFill>
              <a:srgbClr val="1F20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7641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833C54D-FB46-9661-0F37-AE8FD01581DF}"/>
              </a:ext>
            </a:extLst>
          </p:cNvPr>
          <p:cNvSpPr/>
          <p:nvPr/>
        </p:nvSpPr>
        <p:spPr>
          <a:xfrm>
            <a:off x="0" y="1839190"/>
            <a:ext cx="9144001" cy="3314718"/>
          </a:xfrm>
          <a:prstGeom prst="rect">
            <a:avLst/>
          </a:prstGeom>
          <a:solidFill>
            <a:srgbClr val="F0E5C4"/>
          </a:solidFill>
          <a:ln>
            <a:solidFill>
              <a:srgbClr val="F0E5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A36898E0-40CE-D884-3B87-81B6862150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984" y="6246811"/>
            <a:ext cx="2018161" cy="500761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62C74AD-B07F-55DB-F1D2-EF5B0C68AFF4}"/>
              </a:ext>
            </a:extLst>
          </p:cNvPr>
          <p:cNvCxnSpPr>
            <a:cxnSpLocks/>
          </p:cNvCxnSpPr>
          <p:nvPr/>
        </p:nvCxnSpPr>
        <p:spPr>
          <a:xfrm flipV="1">
            <a:off x="2505645" y="6497192"/>
            <a:ext cx="5848350" cy="3748"/>
          </a:xfrm>
          <a:prstGeom prst="line">
            <a:avLst/>
          </a:prstGeom>
          <a:ln>
            <a:solidFill>
              <a:srgbClr val="1F20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4D414DA8-9DEE-1913-352F-0F0BEA699F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384" y="2018607"/>
            <a:ext cx="8784739" cy="2955884"/>
          </a:xfrm>
          <a:prstGeom prst="rect">
            <a:avLst/>
          </a:prstGeom>
        </p:spPr>
      </p:pic>
      <p:sp>
        <p:nvSpPr>
          <p:cNvPr id="9" name="Content Placeholder 9">
            <a:extLst>
              <a:ext uri="{FF2B5EF4-FFF2-40B4-BE49-F238E27FC236}">
                <a16:creationId xmlns:a16="http://schemas.microsoft.com/office/drawing/2014/main" id="{F1E812F9-6A33-0630-5AEF-A1555488A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677" y="141565"/>
            <a:ext cx="8802155" cy="156347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2000" dirty="0">
                <a:latin typeface="Century Gothic" panose="020B0502020202020204" pitchFamily="34" charset="0"/>
                <a:cs typeface="Arial" panose="020B0604020202020204" pitchFamily="34" charset="0"/>
              </a:rPr>
              <a:t>To make meaningful progress in helping those who are unhoused, </a:t>
            </a:r>
          </a:p>
          <a:p>
            <a:pPr marL="0" indent="0" algn="ctr">
              <a:buNone/>
            </a:pPr>
            <a:r>
              <a:rPr lang="en-US" sz="2400" b="1" dirty="0">
                <a:latin typeface="Century Gothic" panose="020B0502020202020204" pitchFamily="34" charset="0"/>
                <a:cs typeface="Arial" panose="020B0604020202020204" pitchFamily="34" charset="0"/>
              </a:rPr>
              <a:t>the California State Association of Counties offers:</a:t>
            </a:r>
          </a:p>
        </p:txBody>
      </p:sp>
    </p:spTree>
    <p:extLst>
      <p:ext uri="{BB962C8B-B14F-4D97-AF65-F5344CB8AC3E}">
        <p14:creationId xmlns:p14="http://schemas.microsoft.com/office/powerpoint/2010/main" val="1100060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21CAE398-DEB8-7E9B-9AC2-D4417D36DA6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9" name="Picture 8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08A2B5E2-4F2C-8BA3-0E6C-D79E99CB42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464" y="6176963"/>
            <a:ext cx="2018161" cy="500761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F193F58-C48E-4254-4EAA-8314EEC76315}"/>
              </a:ext>
            </a:extLst>
          </p:cNvPr>
          <p:cNvCxnSpPr>
            <a:cxnSpLocks/>
          </p:cNvCxnSpPr>
          <p:nvPr/>
        </p:nvCxnSpPr>
        <p:spPr>
          <a:xfrm flipV="1">
            <a:off x="2524125" y="6423596"/>
            <a:ext cx="5848350" cy="3748"/>
          </a:xfrm>
          <a:prstGeom prst="line">
            <a:avLst/>
          </a:prstGeom>
          <a:ln>
            <a:solidFill>
              <a:srgbClr val="1F20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289D734F-04B5-FBDD-A362-95125C63616B}"/>
              </a:ext>
            </a:extLst>
          </p:cNvPr>
          <p:cNvSpPr txBox="1"/>
          <p:nvPr/>
        </p:nvSpPr>
        <p:spPr>
          <a:xfrm>
            <a:off x="315464" y="2413337"/>
            <a:ext cx="866649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</a:rPr>
              <a:t>One countywide or regional plan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entury Gothic" panose="020B0502020202020204" pitchFamily="34" charset="0"/>
              </a:rPr>
              <a:t>Clear and measurable outcomes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entury Gothic" panose="020B0502020202020204" pitchFamily="34" charset="0"/>
              </a:rPr>
              <a:t>Funded through one fiscal agent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entury Gothic" panose="020B0502020202020204" pitchFamily="34" charset="0"/>
              </a:rPr>
              <a:t>Counties and cities have unique authority and are ultimately responsible to constituents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A8F851-C32F-3BA6-56E0-BAD343DFFA27}"/>
              </a:ext>
            </a:extLst>
          </p:cNvPr>
          <p:cNvSpPr txBox="1"/>
          <p:nvPr/>
        </p:nvSpPr>
        <p:spPr>
          <a:xfrm>
            <a:off x="315464" y="3429000"/>
            <a:ext cx="8433523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  <a:cs typeface="Arial" panose="020B0604020202020204" pitchFamily="34" charset="0"/>
              </a:rPr>
              <a:t>Clearly defined roles and responsibilities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entury Gothic" panose="020B0502020202020204" pitchFamily="34" charset="0"/>
                <a:cs typeface="Arial" panose="020B0604020202020204" pitchFamily="34" charset="0"/>
              </a:rPr>
              <a:t>Cities – site and support shelters, site permanent supportive housing, and encampment clean-up in incorporated areas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entury Gothic" panose="020B0502020202020204" pitchFamily="34" charset="0"/>
                <a:cs typeface="Arial" panose="020B0604020202020204" pitchFamily="34" charset="0"/>
              </a:rPr>
              <a:t>Counties – site and support shelters, site permanent supportive housing, and encampment clean-up in unincorporated areas; HHS programs countywide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entury Gothic" panose="020B0502020202020204" pitchFamily="34" charset="0"/>
                <a:cs typeface="Arial" panose="020B0604020202020204" pitchFamily="34" charset="0"/>
              </a:rPr>
              <a:t>Cities/Counties – encampment outreach determined locally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  <a:cs typeface="Arial" panose="020B0604020202020204" pitchFamily="34" charset="0"/>
              </a:rPr>
              <a:t>Ongoing funding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entury Gothic" panose="020B0502020202020204" pitchFamily="34" charset="0"/>
                <a:cs typeface="Arial" panose="020B0604020202020204" pitchFamily="34" charset="0"/>
              </a:rPr>
              <a:t>Allocated to entities commensurate with responsibilities identified in countywide plan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entury Gothic" panose="020B0502020202020204" pitchFamily="34" charset="0"/>
                <a:cs typeface="Arial" panose="020B0604020202020204" pitchFamily="34" charset="0"/>
              </a:rPr>
              <a:t>Maximize local flexibility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entury Gothic" panose="020B0502020202020204" pitchFamily="34" charset="0"/>
                <a:cs typeface="Arial" panose="020B0604020202020204" pitchFamily="34" charset="0"/>
              </a:rPr>
              <a:t>Performance-based funding for achieving success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entury Gothic" panose="020B0502020202020204" pitchFamily="34" charset="0"/>
                <a:cs typeface="Arial" panose="020B0604020202020204" pitchFamily="34" charset="0"/>
              </a:rPr>
              <a:t>Minimum county amount</a:t>
            </a:r>
          </a:p>
        </p:txBody>
      </p:sp>
    </p:spTree>
    <p:extLst>
      <p:ext uri="{BB962C8B-B14F-4D97-AF65-F5344CB8AC3E}">
        <p14:creationId xmlns:p14="http://schemas.microsoft.com/office/powerpoint/2010/main" val="36631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1F843B8D-980A-366A-20A2-9F3C9A9BD99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5BB9EA8-6B09-00E2-85C8-7FE1AAACBBD3}"/>
              </a:ext>
            </a:extLst>
          </p:cNvPr>
          <p:cNvSpPr txBox="1">
            <a:spLocks/>
          </p:cNvSpPr>
          <p:nvPr/>
        </p:nvSpPr>
        <p:spPr>
          <a:xfrm>
            <a:off x="542925" y="2514600"/>
            <a:ext cx="7972425" cy="3662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Courier New" panose="02070309020205020404" pitchFamily="49" charset="0"/>
              <a:buChar char="o"/>
            </a:pPr>
            <a:r>
              <a:rPr lang="en-US" sz="2400" dirty="0">
                <a:latin typeface="Century Gothic" panose="020B0502020202020204" pitchFamily="34" charset="0"/>
                <a:cs typeface="Arial" panose="020B0604020202020204" pitchFamily="34" charset="0"/>
              </a:rPr>
              <a:t>Funding and technical assistance to support robust data systems with case management and secure data sharing</a:t>
            </a:r>
          </a:p>
          <a:p>
            <a:pPr marL="342900" indent="-342900" algn="l">
              <a:buFont typeface="Courier New" panose="02070309020205020404" pitchFamily="49" charset="0"/>
              <a:buChar char="o"/>
            </a:pPr>
            <a:r>
              <a:rPr lang="en-US" sz="2400" dirty="0">
                <a:latin typeface="Century Gothic" panose="020B0502020202020204" pitchFamily="34" charset="0"/>
                <a:cs typeface="Arial" panose="020B0604020202020204" pitchFamily="34" charset="0"/>
              </a:rPr>
              <a:t>Standardize data collection and planning around institutional discharge</a:t>
            </a:r>
          </a:p>
          <a:p>
            <a:pPr marL="342900" indent="-342900" algn="l">
              <a:buFont typeface="Courier New" panose="02070309020205020404" pitchFamily="49" charset="0"/>
              <a:buChar char="o"/>
            </a:pPr>
            <a:r>
              <a:rPr lang="en-US" sz="2400" dirty="0">
                <a:latin typeface="Century Gothic" panose="020B0502020202020204" pitchFamily="34" charset="0"/>
                <a:cs typeface="Arial" panose="020B0604020202020204" pitchFamily="34" charset="0"/>
              </a:rPr>
              <a:t>Pursue enhancements to existing HHS data systems to provide more robust data on housing needs</a:t>
            </a:r>
          </a:p>
        </p:txBody>
      </p:sp>
      <p:pic>
        <p:nvPicPr>
          <p:cNvPr id="7" name="Picture 6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890A652D-82E5-CBAB-AD75-FEC6F68114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464" y="6176963"/>
            <a:ext cx="2018161" cy="500761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CB20D24-5179-A113-3035-4B005F2AAC58}"/>
              </a:ext>
            </a:extLst>
          </p:cNvPr>
          <p:cNvCxnSpPr>
            <a:cxnSpLocks/>
          </p:cNvCxnSpPr>
          <p:nvPr/>
        </p:nvCxnSpPr>
        <p:spPr>
          <a:xfrm flipV="1">
            <a:off x="2524125" y="6423596"/>
            <a:ext cx="5848350" cy="3748"/>
          </a:xfrm>
          <a:prstGeom prst="line">
            <a:avLst/>
          </a:prstGeom>
          <a:ln>
            <a:solidFill>
              <a:srgbClr val="1F20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5621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C9BF4D14-3E47-F791-AEC9-CA909950DE4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0AF4BB0-CD1E-8CAF-BAD4-B562703ABBB8}"/>
              </a:ext>
            </a:extLst>
          </p:cNvPr>
          <p:cNvSpPr txBox="1">
            <a:spLocks/>
          </p:cNvSpPr>
          <p:nvPr/>
        </p:nvSpPr>
        <p:spPr>
          <a:xfrm>
            <a:off x="571500" y="2514600"/>
            <a:ext cx="7943850" cy="3662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Courier New" panose="02070309020205020404" pitchFamily="49" charset="0"/>
              <a:buChar char="o"/>
            </a:pPr>
            <a:r>
              <a:rPr lang="en-US" sz="2400" dirty="0">
                <a:latin typeface="Century Gothic" panose="020B0502020202020204" pitchFamily="34" charset="0"/>
                <a:cs typeface="Arial" panose="020B0604020202020204" pitchFamily="34" charset="0"/>
              </a:rPr>
              <a:t>More federal and state funding to build low-income housing, especially permanent supportive housing for persons with complex/high needs</a:t>
            </a:r>
          </a:p>
          <a:p>
            <a:pPr marL="342900" indent="-342900" algn="l">
              <a:buFont typeface="Courier New" panose="02070309020205020404" pitchFamily="49" charset="0"/>
              <a:buChar char="o"/>
            </a:pPr>
            <a:r>
              <a:rPr lang="en-US" sz="2400" dirty="0">
                <a:latin typeface="Century Gothic" panose="020B0502020202020204" pitchFamily="34" charset="0"/>
                <a:cs typeface="Arial" panose="020B0604020202020204" pitchFamily="34" charset="0"/>
              </a:rPr>
              <a:t>Create and fund flexible housing subsidies and expand and increase flexibility for the existing Housing Choice vouchers</a:t>
            </a:r>
          </a:p>
          <a:p>
            <a:pPr marL="342900" indent="-342900" algn="l">
              <a:buFont typeface="Courier New" panose="02070309020205020404" pitchFamily="49" charset="0"/>
              <a:buChar char="o"/>
            </a:pPr>
            <a:r>
              <a:rPr lang="en-US" sz="2400" dirty="0">
                <a:latin typeface="Century Gothic" panose="020B0502020202020204" pitchFamily="34" charset="0"/>
                <a:cs typeface="Arial" panose="020B0604020202020204" pitchFamily="34" charset="0"/>
              </a:rPr>
              <a:t>Reduce complexity of planning, permitting, and constructing affordable housing</a:t>
            </a:r>
          </a:p>
        </p:txBody>
      </p:sp>
      <p:pic>
        <p:nvPicPr>
          <p:cNvPr id="5" name="Picture 4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A0BB2786-4A9D-19EC-4C32-71A254DA9D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464" y="6176963"/>
            <a:ext cx="2018161" cy="500761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A7316B8-6884-AEED-BFC2-2C50818511A0}"/>
              </a:ext>
            </a:extLst>
          </p:cNvPr>
          <p:cNvCxnSpPr>
            <a:cxnSpLocks/>
          </p:cNvCxnSpPr>
          <p:nvPr/>
        </p:nvCxnSpPr>
        <p:spPr>
          <a:xfrm flipV="1">
            <a:off x="2524125" y="6423596"/>
            <a:ext cx="5848350" cy="3748"/>
          </a:xfrm>
          <a:prstGeom prst="line">
            <a:avLst/>
          </a:prstGeom>
          <a:ln>
            <a:solidFill>
              <a:srgbClr val="1F20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1084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E8EFF1B5-189D-EA2C-F2ED-F6D71ACB170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501E256-CC74-B238-DCDB-155D35D05E6B}"/>
              </a:ext>
            </a:extLst>
          </p:cNvPr>
          <p:cNvSpPr txBox="1">
            <a:spLocks/>
          </p:cNvSpPr>
          <p:nvPr/>
        </p:nvSpPr>
        <p:spPr>
          <a:xfrm>
            <a:off x="571500" y="2514600"/>
            <a:ext cx="7943850" cy="3662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Courier New" panose="02070309020205020404" pitchFamily="49" charset="0"/>
              <a:buChar char="o"/>
            </a:pPr>
            <a:r>
              <a:rPr lang="en-US" sz="2400" dirty="0">
                <a:latin typeface="Century Gothic" panose="020B0502020202020204" pitchFamily="34" charset="0"/>
                <a:cs typeface="Arial" panose="020B0604020202020204" pitchFamily="34" charset="0"/>
              </a:rPr>
              <a:t>Maximize efforts to obtain federal funds to cover outreach, rapid response, and retention activities</a:t>
            </a:r>
          </a:p>
          <a:p>
            <a:pPr marL="342900" indent="-342900" algn="l">
              <a:buFont typeface="Courier New" panose="02070309020205020404" pitchFamily="49" charset="0"/>
              <a:buChar char="o"/>
            </a:pPr>
            <a:r>
              <a:rPr lang="en-US" sz="2400" dirty="0">
                <a:latin typeface="Century Gothic" panose="020B0502020202020204" pitchFamily="34" charset="0"/>
                <a:cs typeface="Arial" panose="020B0604020202020204" pitchFamily="34" charset="0"/>
              </a:rPr>
              <a:t>Expand training incentives for law enforcement and probation responding to unsheltered individuals</a:t>
            </a:r>
          </a:p>
          <a:p>
            <a:pPr marL="342900" indent="-342900" algn="l">
              <a:buFont typeface="Courier New" panose="02070309020205020404" pitchFamily="49" charset="0"/>
              <a:buChar char="o"/>
            </a:pPr>
            <a:r>
              <a:rPr lang="en-US" sz="2400" dirty="0">
                <a:latin typeface="Century Gothic" panose="020B0502020202020204" pitchFamily="34" charset="0"/>
                <a:cs typeface="Arial" panose="020B0604020202020204" pitchFamily="34" charset="0"/>
              </a:rPr>
              <a:t>Identify skills needed for a homeless response system workforce, including leveraging lived experience and creating new trained classifications</a:t>
            </a:r>
          </a:p>
        </p:txBody>
      </p:sp>
      <p:pic>
        <p:nvPicPr>
          <p:cNvPr id="5" name="Picture 4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BEDD64B2-3962-8FD2-3A0D-D64B822DFB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464" y="6176963"/>
            <a:ext cx="2018161" cy="500761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C9CD515-F73A-936B-7A78-4E7156B23A3B}"/>
              </a:ext>
            </a:extLst>
          </p:cNvPr>
          <p:cNvCxnSpPr>
            <a:cxnSpLocks/>
          </p:cNvCxnSpPr>
          <p:nvPr/>
        </p:nvCxnSpPr>
        <p:spPr>
          <a:xfrm flipV="1">
            <a:off x="2524125" y="6423596"/>
            <a:ext cx="5848350" cy="3748"/>
          </a:xfrm>
          <a:prstGeom prst="line">
            <a:avLst/>
          </a:prstGeom>
          <a:ln>
            <a:solidFill>
              <a:srgbClr val="1F20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3691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09AAF525-C5A7-73E7-59B7-D9AF1DA0257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75E29ED-DBEF-99B8-DA09-4333BD1E3681}"/>
              </a:ext>
            </a:extLst>
          </p:cNvPr>
          <p:cNvSpPr txBox="1">
            <a:spLocks/>
          </p:cNvSpPr>
          <p:nvPr/>
        </p:nvSpPr>
        <p:spPr>
          <a:xfrm>
            <a:off x="571500" y="2514600"/>
            <a:ext cx="7943850" cy="3662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Courier New" panose="02070309020205020404" pitchFamily="49" charset="0"/>
              <a:buChar char="o"/>
            </a:pPr>
            <a:r>
              <a:rPr lang="en-US" sz="2400" dirty="0">
                <a:latin typeface="Century Gothic" panose="020B0502020202020204" pitchFamily="34" charset="0"/>
                <a:cs typeface="Arial" panose="020B0604020202020204" pitchFamily="34" charset="0"/>
              </a:rPr>
              <a:t>Increase flexibility of county behavioral health funding to maximize federal Medi-Cal funds and expand the reach of investments for the unsheltered population</a:t>
            </a:r>
          </a:p>
          <a:p>
            <a:pPr marL="342900" indent="-342900" algn="l">
              <a:buFont typeface="Courier New" panose="02070309020205020404" pitchFamily="49" charset="0"/>
              <a:buChar char="o"/>
            </a:pPr>
            <a:r>
              <a:rPr lang="en-US" sz="2400" dirty="0">
                <a:latin typeface="Century Gothic" panose="020B0502020202020204" pitchFamily="34" charset="0"/>
                <a:cs typeface="Arial" panose="020B0604020202020204" pitchFamily="34" charset="0"/>
              </a:rPr>
              <a:t>Ensure counties have sufficient resources to administer core safety net programs</a:t>
            </a:r>
          </a:p>
          <a:p>
            <a:pPr marL="342900" indent="-342900" algn="l">
              <a:buFont typeface="Courier New" panose="02070309020205020404" pitchFamily="49" charset="0"/>
              <a:buChar char="o"/>
            </a:pPr>
            <a:r>
              <a:rPr lang="en-US" sz="2400" dirty="0">
                <a:latin typeface="Century Gothic" panose="020B0502020202020204" pitchFamily="34" charset="0"/>
                <a:cs typeface="Arial" panose="020B0604020202020204" pitchFamily="34" charset="0"/>
              </a:rPr>
              <a:t>Increase access to programs that provide treatment and recovery services for substance use disorder </a:t>
            </a:r>
          </a:p>
        </p:txBody>
      </p:sp>
      <p:pic>
        <p:nvPicPr>
          <p:cNvPr id="5" name="Picture 4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883DF550-E421-BA0F-8520-A5BB3B8EA7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464" y="6176963"/>
            <a:ext cx="2018161" cy="500761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76B3BD7-464A-737D-B3F8-FA4F2651379E}"/>
              </a:ext>
            </a:extLst>
          </p:cNvPr>
          <p:cNvCxnSpPr>
            <a:cxnSpLocks/>
          </p:cNvCxnSpPr>
          <p:nvPr/>
        </p:nvCxnSpPr>
        <p:spPr>
          <a:xfrm flipV="1">
            <a:off x="2524125" y="6423596"/>
            <a:ext cx="5848350" cy="3748"/>
          </a:xfrm>
          <a:prstGeom prst="line">
            <a:avLst/>
          </a:prstGeom>
          <a:ln>
            <a:solidFill>
              <a:srgbClr val="1F20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9181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1680</TotalTime>
  <Words>638</Words>
  <Application>Microsoft Office PowerPoint</Application>
  <PresentationFormat>On-screen Show (4:3)</PresentationFormat>
  <Paragraphs>58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Century Gothic</vt:lpstr>
      <vt:lpstr>Courier New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Rachael Serrao</dc:creator>
  <cp:lastModifiedBy>Merrin Gerety</cp:lastModifiedBy>
  <cp:revision>6</cp:revision>
  <dcterms:created xsi:type="dcterms:W3CDTF">2023-05-01T21:08:52Z</dcterms:created>
  <dcterms:modified xsi:type="dcterms:W3CDTF">2023-08-24T22:21:11Z</dcterms:modified>
</cp:coreProperties>
</file>