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32" r:id="rId2"/>
    <p:sldId id="486" r:id="rId3"/>
    <p:sldId id="515" r:id="rId4"/>
    <p:sldId id="516" r:id="rId5"/>
    <p:sldId id="514" r:id="rId6"/>
    <p:sldId id="513" r:id="rId7"/>
    <p:sldId id="511" r:id="rId8"/>
    <p:sldId id="495" r:id="rId9"/>
    <p:sldId id="512" r:id="rId10"/>
    <p:sldId id="510" r:id="rId11"/>
    <p:sldId id="50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141D03-ECC7-439A-9CEF-1362B5773BE1}" v="16" dt="2023-03-03T21:25:52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EC5CC-868C-4891-9311-1EDECBAF8883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80AD6-9AE9-42D3-9904-A649A9269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884C-2074-1E4E-8B7D-F3966173A1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9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884C-2074-1E4E-8B7D-F3966173A15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 Grants Portal</a:t>
            </a:r>
            <a:r>
              <a:rPr lang="en-US"/>
              <a:t>: www.grants.ca.gov</a:t>
            </a:r>
            <a:br>
              <a:rPr lang="en-US" dirty="0"/>
            </a:br>
            <a:r>
              <a:rPr lang="en-US" dirty="0"/>
              <a:t>“The California Grants Portal is your one destination to find all grants and loans offered on a competitive or first-come basis by California state agencies.”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7C884C-2074-1E4E-8B7D-F3966173A1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01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">
            <a:extLst>
              <a:ext uri="{FF2B5EF4-FFF2-40B4-BE49-F238E27FC236}">
                <a16:creationId xmlns:a16="http://schemas.microsoft.com/office/drawing/2014/main" id="{F364F0D4-FF05-764E-8022-608BBE76FF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4815579"/>
            <a:ext cx="12192000" cy="146139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00" b="0" i="1" kern="700" spc="30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Place a 1020px x 164px picture here.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AC8406E1-F5BA-534C-A273-10DE16FE1E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189" y="1750424"/>
            <a:ext cx="10984659" cy="140335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11001" b="1" i="0" spc="-400" baseline="0">
                <a:solidFill>
                  <a:srgbClr val="00395E"/>
                </a:solidFill>
              </a:defRPr>
            </a:lvl1pPr>
            <a:lvl2pPr marL="457219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2pPr>
            <a:lvl3pPr marL="914439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3pPr>
            <a:lvl4pPr marL="1371658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4pPr>
            <a:lvl5pPr marL="1828877" indent="0">
              <a:buFontTx/>
              <a:buNone/>
              <a:defRPr sz="11001" b="1" i="0" spc="-5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 Short Title 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9E97C00A-8D89-A24D-8CA7-E354D55936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761" y="3358412"/>
            <a:ext cx="8414355" cy="615950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26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Single line Subtitle of 40 character or less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6CFB9E51-AB50-004E-8E67-EA6F684499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1251" y="1893522"/>
            <a:ext cx="6576456" cy="3603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800" kern="800" spc="42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CALIFORNIA DEPARTMENT OF WATER RESOURCES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13F7D128-8861-3F43-A9EB-0E7ACDA477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5953" y="3854050"/>
            <a:ext cx="2263164" cy="3278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Tx/>
              <a:buNone/>
              <a:defRPr sz="1000" baseline="0">
                <a:solidFill>
                  <a:srgbClr val="00395E"/>
                </a:solidFill>
              </a:defRPr>
            </a:lvl1pPr>
          </a:lstStyle>
          <a:p>
            <a:pPr lvl="0"/>
            <a:r>
              <a:rPr lang="en-US" dirty="0"/>
              <a:t>Event Name   |   Date/Year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EB2060A9-0B46-1242-816F-6C3DCD8010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95952" y="4145646"/>
            <a:ext cx="2424333" cy="36598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50000"/>
              </a:lnSpc>
              <a:buFontTx/>
              <a:buNone/>
              <a:defRPr sz="1000" baseline="0">
                <a:solidFill>
                  <a:srgbClr val="00395E"/>
                </a:solidFill>
              </a:defRPr>
            </a:lvl1pPr>
          </a:lstStyle>
          <a:p>
            <a:pPr lvl="0"/>
            <a:r>
              <a:rPr lang="en-US" dirty="0"/>
              <a:t>Presenter’s Name, Title</a:t>
            </a:r>
          </a:p>
        </p:txBody>
      </p:sp>
    </p:spTree>
    <p:extLst>
      <p:ext uri="{BB962C8B-B14F-4D97-AF65-F5344CB8AC3E}">
        <p14:creationId xmlns:p14="http://schemas.microsoft.com/office/powerpoint/2010/main" val="293190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134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3382" y="374001"/>
            <a:ext cx="652050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CALIFORNIA DEPARTMENT OF WATER RESOURCES</a:t>
            </a:r>
          </a:p>
        </p:txBody>
      </p:sp>
    </p:spTree>
    <p:extLst>
      <p:ext uri="{BB962C8B-B14F-4D97-AF65-F5344CB8AC3E}">
        <p14:creationId xmlns:p14="http://schemas.microsoft.com/office/powerpoint/2010/main" val="85665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lIns="163284" tIns="81642" rIns="163284" bIns="81642" anchor="t"/>
          <a:lstStyle>
            <a:lvl1pPr algn="l">
              <a:defRPr sz="4734" b="1" cap="all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</p:spPr>
        <p:txBody>
          <a:bodyPr lIns="163284" tIns="81642" rIns="163284" bIns="81642"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3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617" indent="0">
              <a:buNone/>
              <a:defRPr sz="1933">
                <a:solidFill>
                  <a:schemeClr val="tx1">
                    <a:tint val="75000"/>
                  </a:schemeClr>
                </a:solidFill>
              </a:defRPr>
            </a:lvl3pPr>
            <a:lvl4pPr marL="1632926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723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54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85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1016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4468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213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75000"/>
                <a:alpha val="53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E17BF-62EF-294C-AC68-AEF695F02B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3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7B005-BFFD-DA41-8E10-12091077AF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0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031475" cy="1399487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29134"/>
            <a:ext cx="5384800" cy="3897030"/>
          </a:xfrm>
          <a:prstGeom prst="rect">
            <a:avLst/>
          </a:prstGeom>
        </p:spPr>
        <p:txBody>
          <a:bodyPr lIns="163284" tIns="81642" rIns="163284" bIns="81642"/>
          <a:lstStyle>
            <a:lvl1pPr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"/>
            <a:ext cx="5994400" cy="6857999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>
              <a:buNone/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3752D-273C-F748-A353-D7EF29A90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--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44" y="438412"/>
            <a:ext cx="5031475" cy="1399487"/>
          </a:xfrm>
          <a:prstGeom prst="rect">
            <a:avLst/>
          </a:prstGeom>
        </p:spPr>
        <p:txBody>
          <a:bodyPr lIns="163284" tIns="81642" rIns="163284" bIns="81642"/>
          <a:lstStyle>
            <a:lvl1pPr algn="l">
              <a:defRPr sz="4800" b="1">
                <a:solidFill>
                  <a:srgbClr val="0039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59941" y="2747750"/>
            <a:ext cx="5384800" cy="3897030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>
              <a:buNone/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9" y="1"/>
            <a:ext cx="5994400" cy="6857999"/>
          </a:xfrm>
          <a:prstGeom prst="rect">
            <a:avLst/>
          </a:prstGeom>
        </p:spPr>
        <p:txBody>
          <a:bodyPr lIns="163284" tIns="81642" rIns="163284" bIns="81642"/>
          <a:lstStyle>
            <a:lvl1pPr marL="0" indent="0">
              <a:buNone/>
              <a:defRPr sz="333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67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8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E7C25-90F8-1D40-93DE-171CAE242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3" y="6140109"/>
            <a:ext cx="3426964" cy="5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87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37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75000"/>
                <a:alpha val="47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88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544309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32" indent="-408232" algn="l" defTabSz="544309" rtl="0" eaLnBrk="1" latinLnBrk="0" hangingPunct="1">
        <a:spcBef>
          <a:spcPct val="20000"/>
        </a:spcBef>
        <a:buFont typeface="Arial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02" indent="-340193" algn="l" defTabSz="544309" rtl="0" eaLnBrk="1" latinLnBrk="0" hangingPunct="1">
        <a:spcBef>
          <a:spcPct val="20000"/>
        </a:spcBef>
        <a:buFont typeface="Arial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771" indent="-272154" algn="l" defTabSz="544309" rtl="0" eaLnBrk="1" latinLnBrk="0" hangingPunct="1">
        <a:spcBef>
          <a:spcPct val="20000"/>
        </a:spcBef>
        <a:buFont typeface="Arial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5080" indent="-272154" algn="l" defTabSz="54430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388" indent="-272154" algn="l" defTabSz="544309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697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mi.Nall@water.ca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ts.ca.go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2B24AD9-5F51-45B7-B77E-E47609EC61F3}"/>
              </a:ext>
            </a:extLst>
          </p:cNvPr>
          <p:cNvSpPr txBox="1"/>
          <p:nvPr/>
        </p:nvSpPr>
        <p:spPr>
          <a:xfrm>
            <a:off x="4144511" y="5748606"/>
            <a:ext cx="788670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 Nall, P.E., CFM</a:t>
            </a:r>
          </a:p>
          <a:p>
            <a:pPr algn="r"/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Sami.Nall@water.ca.gov</a:t>
            </a:r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r"/>
            <a:r>
              <a:rPr lang="en-US" sz="18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 Dept. of Water Resources, Division of Flood Management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3949" y="981849"/>
            <a:ext cx="5008227" cy="380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CEAC Flood &amp; Water Infrastructure Committee</a:t>
            </a:r>
            <a:endParaRPr lang="en-US" sz="16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867" dirty="0"/>
              <a:t>Universal City, CA </a:t>
            </a:r>
          </a:p>
          <a:p>
            <a:r>
              <a:rPr lang="en-US" sz="1867" dirty="0"/>
              <a:t>March 8, 2023</a:t>
            </a:r>
          </a:p>
        </p:txBody>
      </p:sp>
      <p:pic>
        <p:nvPicPr>
          <p:cNvPr id="7" name="Picture 6" descr="A flooded street with cars parked on the side&#10;&#10;Description automatically generated with low confidence">
            <a:extLst>
              <a:ext uri="{FF2B5EF4-FFF2-40B4-BE49-F238E27FC236}">
                <a16:creationId xmlns:a16="http://schemas.microsoft.com/office/drawing/2014/main" id="{425299B0-0500-4E2C-A786-97F057F45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39" y="569843"/>
            <a:ext cx="6468185" cy="431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ABDF45-992C-4CE8-A934-F5673055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6619430" cy="1399487"/>
          </a:xfrm>
        </p:spPr>
        <p:txBody>
          <a:bodyPr/>
          <a:lstStyle/>
          <a:p>
            <a:r>
              <a:rPr lang="en-US" dirty="0"/>
              <a:t>DWR Grant Pamphlet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25C6B9-0093-4AB1-BDC9-F1E6CE16D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987" y="1558014"/>
            <a:ext cx="5103303" cy="2930096"/>
          </a:xfrm>
        </p:spPr>
        <p:txBody>
          <a:bodyPr/>
          <a:lstStyle/>
          <a:p>
            <a:r>
              <a:rPr lang="en-US" dirty="0"/>
              <a:t>Lists currently available or upcoming funding opportunities through DWR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12728D-9FE8-4A7A-BB6D-C555B937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30" y="172736"/>
            <a:ext cx="4962970" cy="6512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17B22-92E2-416C-8B3B-0AD5F81D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19" y="4488110"/>
            <a:ext cx="5420481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9DDB91C-28CC-4E77-BBAC-08357E36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California Grants Portal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ABF2CB-55D2-423F-9B04-5A292B620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7" y="1166019"/>
            <a:ext cx="10972800" cy="4525963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https://www.grants.ca.gov/</a:t>
            </a:r>
            <a:endParaRPr lang="en-US" sz="2400" dirty="0"/>
          </a:p>
          <a:p>
            <a:r>
              <a:rPr lang="en-US" sz="2400" dirty="0"/>
              <a:t>Control, River and Coastal Protection Bond Act of 2006</a:t>
            </a:r>
          </a:p>
          <a:p>
            <a:r>
              <a:rPr lang="en-US" sz="2400" dirty="0"/>
              <a:t>with Governor’s budget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8566D-5B35-4D17-805D-C3666401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1668393"/>
            <a:ext cx="9354159" cy="44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00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FABD0-4014-4F31-B9C1-478CDE20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64" y="93154"/>
            <a:ext cx="10972800" cy="1143000"/>
          </a:xfrm>
        </p:spPr>
        <p:txBody>
          <a:bodyPr/>
          <a:lstStyle/>
          <a:p>
            <a:r>
              <a:rPr lang="en-US" sz="2400" dirty="0"/>
              <a:t>DWR’s Floodplain Management Financial Assistance Programs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77F0596A-BEB4-485D-A535-0E0EACFD1C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12040"/>
              </p:ext>
            </p:extLst>
          </p:nvPr>
        </p:nvGraphicFramePr>
        <p:xfrm>
          <a:off x="131036" y="780216"/>
          <a:ext cx="11872958" cy="5297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9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349">
                  <a:extLst>
                    <a:ext uri="{9D8B030D-6E8A-4147-A177-3AD203B41FA5}">
                      <a16:colId xmlns:a16="http://schemas.microsoft.com/office/drawing/2014/main" val="2970338087"/>
                    </a:ext>
                  </a:extLst>
                </a:gridCol>
                <a:gridCol w="1527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9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9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9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DWR</a:t>
                      </a:r>
                      <a:r>
                        <a:rPr lang="en-US" sz="1300" baseline="0" dirty="0"/>
                        <a:t> Flood Risk Reduction Grant</a:t>
                      </a:r>
                      <a:r>
                        <a:rPr lang="en-US" sz="1300" dirty="0"/>
                        <a:t> Program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Status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State Plan of Flood Control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Central Valley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Statewide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Current</a:t>
                      </a:r>
                      <a:r>
                        <a:rPr lang="en-US" sz="1300" baseline="0" dirty="0"/>
                        <a:t> Fund Source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dirty="0"/>
                        <a:t>Statewide Flood Control Subventions Program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Ongoing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Propositions 1E &amp; 84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dirty="0"/>
                        <a:t>Local Levee Assistance Program</a:t>
                      </a:r>
                      <a:endParaRPr lang="en-US" sz="1300" b="1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Legacy / Closed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baseline="0" dirty="0"/>
                        <a:t>Proposition 1E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dirty="0"/>
                        <a:t>Small Community Flood Risk Reduction Program</a:t>
                      </a:r>
                      <a:r>
                        <a:rPr lang="en-US" sz="1300" baseline="30000" dirty="0"/>
                        <a:t>*</a:t>
                      </a:r>
                      <a:endParaRPr lang="en-US" sz="1300" b="1" baseline="300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Funding Committed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Proposition 1E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b="0" dirty="0"/>
                        <a:t>Regional Flood Management Planning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Ongoing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Propositions 1E &amp; 68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749431813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dirty="0"/>
                        <a:t>Central Valley Tributaries Program</a:t>
                      </a:r>
                      <a:r>
                        <a:rPr lang="en-US" sz="1300" baseline="30000" dirty="0"/>
                        <a:t>*</a:t>
                      </a:r>
                      <a:endParaRPr lang="en-US" sz="1300" b="1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Ongoing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Proposition 1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pPr marL="0" marR="0" lvl="0" indent="0" algn="l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Coastal</a:t>
                      </a:r>
                      <a:r>
                        <a:rPr lang="en-US" sz="1300" baseline="0" dirty="0"/>
                        <a:t> Flood Risk Reduction Protection Program</a:t>
                      </a:r>
                      <a:r>
                        <a:rPr lang="en-US" sz="1300" baseline="30000" dirty="0"/>
                        <a:t>*</a:t>
                      </a:r>
                      <a:endParaRPr lang="en-US" sz="1300" b="1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Funding Committed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l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Propositions 1 &amp; 68</a:t>
                      </a:r>
                    </a:p>
                    <a:p>
                      <a:endParaRPr lang="en-US" sz="13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dirty="0"/>
                        <a:t>Floodplain Management Protection and Risk Awareness Program</a:t>
                      </a:r>
                      <a:r>
                        <a:rPr lang="en-US" sz="1300" baseline="30000" dirty="0"/>
                        <a:t>*</a:t>
                      </a:r>
                      <a:endParaRPr lang="en-US" sz="1300" b="1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Funding Committed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Proposition</a:t>
                      </a:r>
                      <a:r>
                        <a:rPr lang="en-US" sz="1300" baseline="0" dirty="0"/>
                        <a:t> 68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201">
                <a:tc>
                  <a:txBody>
                    <a:bodyPr/>
                    <a:lstStyle/>
                    <a:p>
                      <a:r>
                        <a:rPr lang="en-US" sz="1300" dirty="0"/>
                        <a:t>Conveyance Subsidence Program</a:t>
                      </a:r>
                      <a:endParaRPr lang="en-US" sz="1300" b="1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Funding Committed</a:t>
                      </a: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marR="0" lvl="0" indent="0" algn="ctr" defTabSz="8164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dirty="0"/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General Fund Earmark</a:t>
                      </a: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38211403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46557" y="6232719"/>
            <a:ext cx="6757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NOTE: </a:t>
            </a:r>
            <a:r>
              <a:rPr lang="en-US" sz="1200" dirty="0"/>
              <a:t>These (*) programs may have future competitive funding rounds in the next several years.</a:t>
            </a:r>
          </a:p>
        </p:txBody>
      </p:sp>
    </p:spTree>
    <p:extLst>
      <p:ext uri="{BB962C8B-B14F-4D97-AF65-F5344CB8AC3E}">
        <p14:creationId xmlns:p14="http://schemas.microsoft.com/office/powerpoint/2010/main" val="12474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64D5-CEFD-5A0A-E1EF-9E660A3E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68"/>
            <a:ext cx="6803471" cy="1445105"/>
          </a:xfrm>
        </p:spPr>
        <p:txBody>
          <a:bodyPr/>
          <a:lstStyle/>
          <a:p>
            <a:r>
              <a:rPr lang="en-US" dirty="0"/>
              <a:t>Flood Control Subventions Program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28557C8-92CD-2D80-15FC-F680E2E5B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9" y="0"/>
            <a:ext cx="5737193" cy="6871426"/>
          </a:xfr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91604AF5-A2CC-ED61-FF5F-FC0052188DA6}"/>
              </a:ext>
            </a:extLst>
          </p:cNvPr>
          <p:cNvSpPr txBox="1">
            <a:spLocks/>
          </p:cNvSpPr>
          <p:nvPr/>
        </p:nvSpPr>
        <p:spPr>
          <a:xfrm>
            <a:off x="383097" y="2145485"/>
            <a:ext cx="5103303" cy="1864453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USACE/Local Agency Projects</a:t>
            </a:r>
          </a:p>
          <a:p>
            <a:r>
              <a:rPr lang="en-US" sz="2400" dirty="0"/>
              <a:t>Identified within the Water Code</a:t>
            </a:r>
          </a:p>
          <a:p>
            <a:r>
              <a:rPr lang="en-US" sz="2400" dirty="0"/>
              <a:t>15 Current/Active Projects </a:t>
            </a:r>
          </a:p>
        </p:txBody>
      </p:sp>
    </p:spTree>
    <p:extLst>
      <p:ext uri="{BB962C8B-B14F-4D97-AF65-F5344CB8AC3E}">
        <p14:creationId xmlns:p14="http://schemas.microsoft.com/office/powerpoint/2010/main" val="110369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DBF40-4C5D-4A5A-95BC-AEFA8CDB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9311" y="-38030"/>
            <a:ext cx="6560779" cy="977597"/>
          </a:xfrm>
        </p:spPr>
        <p:txBody>
          <a:bodyPr/>
          <a:lstStyle/>
          <a:p>
            <a:r>
              <a:rPr lang="en-US" sz="4800" dirty="0"/>
              <a:t>Local Levee Assistance Program</a:t>
            </a:r>
            <a:endParaRPr lang="en-US" sz="4800" b="1" dirty="0"/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FC143140-F8E1-4B94-AB6C-946E54831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69" y="0"/>
            <a:ext cx="5690532" cy="6854155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01CD5B2-6E40-79A4-27CC-93A9FF5E764E}"/>
              </a:ext>
            </a:extLst>
          </p:cNvPr>
          <p:cNvSpPr txBox="1">
            <a:spLocks/>
          </p:cNvSpPr>
          <p:nvPr/>
        </p:nvSpPr>
        <p:spPr>
          <a:xfrm>
            <a:off x="383097" y="2145485"/>
            <a:ext cx="5103303" cy="1283515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$84 Million, 3 Rounds</a:t>
            </a:r>
          </a:p>
          <a:p>
            <a:r>
              <a:rPr lang="en-US" sz="2400" dirty="0"/>
              <a:t>63 awards, 7 still ongoing</a:t>
            </a:r>
          </a:p>
        </p:txBody>
      </p:sp>
    </p:spTree>
    <p:extLst>
      <p:ext uri="{BB962C8B-B14F-4D97-AF65-F5344CB8AC3E}">
        <p14:creationId xmlns:p14="http://schemas.microsoft.com/office/powerpoint/2010/main" val="4110804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78C51A1-EB97-412B-B16B-55A148B7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23" y="0"/>
            <a:ext cx="5732477" cy="6866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025850-0FA9-D59C-140F-ABE2815AFE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560779" cy="977597"/>
          </a:xfrm>
          <a:prstGeom prst="rect">
            <a:avLst/>
          </a:prstGeom>
        </p:spPr>
        <p:txBody>
          <a:bodyPr lIns="163284" tIns="81642" rIns="163284" bIns="81642"/>
          <a:lstStyle>
            <a:lvl1pPr algn="l" defTabSz="544309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39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Local Levee Assistance Program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385447D2-6EBF-4237-A987-96110A21DC7E}"/>
              </a:ext>
            </a:extLst>
          </p:cNvPr>
          <p:cNvSpPr txBox="1">
            <a:spLocks/>
          </p:cNvSpPr>
          <p:nvPr/>
        </p:nvSpPr>
        <p:spPr>
          <a:xfrm>
            <a:off x="383097" y="2145485"/>
            <a:ext cx="5103303" cy="1283515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$84 Million, 3 Rounds</a:t>
            </a:r>
          </a:p>
          <a:p>
            <a:r>
              <a:rPr lang="en-US" sz="2400" dirty="0"/>
              <a:t>63 awards, 7 still ongoing</a:t>
            </a:r>
          </a:p>
        </p:txBody>
      </p:sp>
    </p:spTree>
    <p:extLst>
      <p:ext uri="{BB962C8B-B14F-4D97-AF65-F5344CB8AC3E}">
        <p14:creationId xmlns:p14="http://schemas.microsoft.com/office/powerpoint/2010/main" val="424132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15DD-C696-4F10-8839-B5942F74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425966" cy="1143000"/>
          </a:xfrm>
        </p:spPr>
        <p:txBody>
          <a:bodyPr/>
          <a:lstStyle/>
          <a:p>
            <a:r>
              <a:rPr lang="en-US" dirty="0"/>
              <a:t>Small Communities Flood Risk Reduction Program</a:t>
            </a: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0E10B719-5AF0-4515-8D03-4D863EA21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67" y="0"/>
            <a:ext cx="5766033" cy="6890229"/>
          </a:xfr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E6AAC38-AA9F-EEB1-9203-A323669C0EAC}"/>
              </a:ext>
            </a:extLst>
          </p:cNvPr>
          <p:cNvSpPr txBox="1">
            <a:spLocks/>
          </p:cNvSpPr>
          <p:nvPr/>
        </p:nvSpPr>
        <p:spPr>
          <a:xfrm>
            <a:off x="441820" y="2749492"/>
            <a:ext cx="5103303" cy="1864453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$50 Million, 2 Rounds</a:t>
            </a:r>
          </a:p>
          <a:p>
            <a:r>
              <a:rPr lang="en-US" sz="2400" dirty="0"/>
              <a:t>32 Planning &amp; Monitoring Projects</a:t>
            </a:r>
          </a:p>
          <a:p>
            <a:r>
              <a:rPr lang="en-US" sz="2400" dirty="0"/>
              <a:t> 3 Implementation Projects</a:t>
            </a:r>
          </a:p>
        </p:txBody>
      </p:sp>
    </p:spTree>
    <p:extLst>
      <p:ext uri="{BB962C8B-B14F-4D97-AF65-F5344CB8AC3E}">
        <p14:creationId xmlns:p14="http://schemas.microsoft.com/office/powerpoint/2010/main" val="96101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AEE30-3CF9-49CB-9E3D-2382CFBE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60316" cy="1143000"/>
          </a:xfrm>
        </p:spPr>
        <p:txBody>
          <a:bodyPr/>
          <a:lstStyle/>
          <a:p>
            <a:r>
              <a:rPr lang="en-US" dirty="0"/>
              <a:t>Central Valley Tributaries Program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A0C61ED-5933-4F1C-9331-55C1D12A8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09" y="0"/>
            <a:ext cx="5701291" cy="68580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B41B562-55DC-A6BE-A843-F923FC31F754}"/>
              </a:ext>
            </a:extLst>
          </p:cNvPr>
          <p:cNvSpPr txBox="1">
            <a:spLocks/>
          </p:cNvSpPr>
          <p:nvPr/>
        </p:nvSpPr>
        <p:spPr>
          <a:xfrm>
            <a:off x="450209" y="2069984"/>
            <a:ext cx="5103303" cy="1864453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$38 Million</a:t>
            </a:r>
          </a:p>
          <a:p>
            <a:r>
              <a:rPr lang="en-US" sz="2400" dirty="0"/>
              <a:t>3 Implementation Projects</a:t>
            </a:r>
          </a:p>
          <a:p>
            <a:r>
              <a:rPr lang="en-US" sz="2400" dirty="0"/>
              <a:t>1 Planning &amp; Monitoring Project</a:t>
            </a:r>
          </a:p>
        </p:txBody>
      </p:sp>
    </p:spTree>
    <p:extLst>
      <p:ext uri="{BB962C8B-B14F-4D97-AF65-F5344CB8AC3E}">
        <p14:creationId xmlns:p14="http://schemas.microsoft.com/office/powerpoint/2010/main" val="263458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92FA0E-EBFF-4AD8-8C1F-BDBEF7BD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3" y="81690"/>
            <a:ext cx="6422033" cy="2225281"/>
          </a:xfrm>
        </p:spPr>
        <p:txBody>
          <a:bodyPr/>
          <a:lstStyle/>
          <a:p>
            <a:r>
              <a:rPr lang="en-US" dirty="0"/>
              <a:t>Coastal Watershed Flood Risk Reduction Program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B4821C3-AA92-480A-9DB0-A45B6E751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216718"/>
            <a:ext cx="5440066" cy="6517402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A6D7C7C-78F8-0010-5E43-1ACF79B076AC}"/>
              </a:ext>
            </a:extLst>
          </p:cNvPr>
          <p:cNvSpPr txBox="1">
            <a:spLocks/>
          </p:cNvSpPr>
          <p:nvPr/>
        </p:nvSpPr>
        <p:spPr>
          <a:xfrm>
            <a:off x="341152" y="3001163"/>
            <a:ext cx="5103303" cy="1268834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$25.6 Million</a:t>
            </a:r>
          </a:p>
          <a:p>
            <a:r>
              <a:rPr lang="en-US" sz="2400" dirty="0"/>
              <a:t>5 Implementation Projects</a:t>
            </a:r>
          </a:p>
        </p:txBody>
      </p:sp>
    </p:spTree>
    <p:extLst>
      <p:ext uri="{BB962C8B-B14F-4D97-AF65-F5344CB8AC3E}">
        <p14:creationId xmlns:p14="http://schemas.microsoft.com/office/powerpoint/2010/main" val="406356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5F59-FE6B-42F4-AD77-C171063D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4690" cy="2944536"/>
          </a:xfrm>
        </p:spPr>
        <p:txBody>
          <a:bodyPr/>
          <a:lstStyle/>
          <a:p>
            <a:r>
              <a:rPr lang="en-US" dirty="0"/>
              <a:t>Floodplain Management Protection &amp; Risk Awareness Program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C79EB26-C459-4E36-8ADF-8C102567D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90" y="0"/>
            <a:ext cx="5707310" cy="6883863"/>
          </a:xfr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B41F3A65-CA86-2582-3D1F-3F3DAEA00A20}"/>
              </a:ext>
            </a:extLst>
          </p:cNvPr>
          <p:cNvSpPr txBox="1">
            <a:spLocks/>
          </p:cNvSpPr>
          <p:nvPr/>
        </p:nvSpPr>
        <p:spPr>
          <a:xfrm>
            <a:off x="517321" y="3429000"/>
            <a:ext cx="5103303" cy="1864453"/>
          </a:xfrm>
          <a:prstGeom prst="rect">
            <a:avLst/>
          </a:prstGeom>
        </p:spPr>
        <p:txBody>
          <a:bodyPr lIns="163284" tIns="81642" rIns="163284" bIns="81642"/>
          <a:lstStyle>
            <a:lvl1pPr marL="408232" indent="-408232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84502" indent="-340193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3334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0771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8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05080" indent="-272154" algn="l" defTabSz="544309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49388" indent="-272154" algn="l" defTabSz="544309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93697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006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314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623" indent="-272154" algn="l" defTabSz="54430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$50 Million</a:t>
            </a:r>
          </a:p>
          <a:p>
            <a:r>
              <a:rPr lang="en-US" sz="2400" dirty="0"/>
              <a:t>13 Implementation Projects</a:t>
            </a:r>
          </a:p>
          <a:p>
            <a:r>
              <a:rPr lang="en-US" sz="2400" dirty="0"/>
              <a:t>5 Planning &amp; Monitoring Projects</a:t>
            </a:r>
          </a:p>
        </p:txBody>
      </p:sp>
    </p:spTree>
    <p:extLst>
      <p:ext uri="{BB962C8B-B14F-4D97-AF65-F5344CB8AC3E}">
        <p14:creationId xmlns:p14="http://schemas.microsoft.com/office/powerpoint/2010/main" val="264841084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36C09"/>
      </a:accent2>
      <a:accent3>
        <a:srgbClr val="1F497D"/>
      </a:accent3>
      <a:accent4>
        <a:srgbClr val="31859B"/>
      </a:accent4>
      <a:accent5>
        <a:srgbClr val="FFC000"/>
      </a:accent5>
      <a:accent6>
        <a:srgbClr val="6565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6098</TotalTime>
  <Words>371</Words>
  <Application>Microsoft Office PowerPoint</Application>
  <PresentationFormat>Widescreen</PresentationFormat>
  <Paragraphs>90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Wingdings</vt:lpstr>
      <vt:lpstr>1_Custom Design</vt:lpstr>
      <vt:lpstr>PowerPoint Presentation</vt:lpstr>
      <vt:lpstr>DWR’s Floodplain Management Financial Assistance Programs</vt:lpstr>
      <vt:lpstr>Flood Control Subventions Program</vt:lpstr>
      <vt:lpstr>Local Levee Assistance Program</vt:lpstr>
      <vt:lpstr>PowerPoint Presentation</vt:lpstr>
      <vt:lpstr>Small Communities Flood Risk Reduction Program</vt:lpstr>
      <vt:lpstr>Central Valley Tributaries Program</vt:lpstr>
      <vt:lpstr>Coastal Watershed Flood Risk Reduction Program</vt:lpstr>
      <vt:lpstr>Floodplain Management Protection &amp; Risk Awareness Program</vt:lpstr>
      <vt:lpstr>DWR Grant Pamphlet</vt:lpstr>
      <vt:lpstr>California Grants Portal</vt:lpstr>
    </vt:vector>
  </TitlesOfParts>
  <Company>State of California - DWR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Nall, Sami@DWR</dc:creator>
  <cp:lastModifiedBy>Nall, Sami@DWR</cp:lastModifiedBy>
  <cp:revision>3</cp:revision>
  <dcterms:created xsi:type="dcterms:W3CDTF">2022-08-30T17:22:42Z</dcterms:created>
  <dcterms:modified xsi:type="dcterms:W3CDTF">2023-03-07T16:26:50Z</dcterms:modified>
</cp:coreProperties>
</file>