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9" r:id="rId4"/>
  </p:sldMasterIdLst>
  <p:notesMasterIdLst>
    <p:notesMasterId r:id="rId18"/>
  </p:notesMasterIdLst>
  <p:handoutMasterIdLst>
    <p:handoutMasterId r:id="rId19"/>
  </p:handoutMasterIdLst>
  <p:sldIdLst>
    <p:sldId id="400" r:id="rId5"/>
    <p:sldId id="458" r:id="rId6"/>
    <p:sldId id="415" r:id="rId7"/>
    <p:sldId id="416" r:id="rId8"/>
    <p:sldId id="422" r:id="rId9"/>
    <p:sldId id="418" r:id="rId10"/>
    <p:sldId id="457" r:id="rId11"/>
    <p:sldId id="439" r:id="rId12"/>
    <p:sldId id="456" r:id="rId13"/>
    <p:sldId id="459" r:id="rId14"/>
    <p:sldId id="460" r:id="rId15"/>
    <p:sldId id="461" r:id="rId16"/>
    <p:sldId id="437" r:id="rId17"/>
  </p:sldIdLst>
  <p:sldSz cx="18288000" cy="10287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8164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163284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24492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3265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4082110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4898532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5714954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6531376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5E"/>
    <a:srgbClr val="3D7296"/>
    <a:srgbClr val="6A9EC2"/>
    <a:srgbClr val="F7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8" y="43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BD6A-383E-964C-AD92-23F37B2395A1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456C-B818-6348-AF78-71CBB349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5FD0-CBB3-2E43-916B-EF90ABFFEA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C884C-2074-1E4E-8B7D-F3966173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1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F364F0D4-FF05-764E-8022-608BBE76FF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7223369"/>
            <a:ext cx="18288000" cy="21920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500" b="0" i="1" kern="700" spc="45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Place a 1020px x 164px picture here.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AC8406E1-F5BA-534C-A273-10DE16FE1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284" y="2625636"/>
            <a:ext cx="16476988" cy="21050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6500" b="1" i="0" spc="-600" baseline="0">
                <a:solidFill>
                  <a:srgbClr val="00395E"/>
                </a:solidFill>
              </a:defRPr>
            </a:lvl1pPr>
            <a:lvl2pPr marL="68579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2pPr>
            <a:lvl3pPr marL="1371590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3pPr>
            <a:lvl4pPr marL="205738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4pPr>
            <a:lvl5pPr marL="2743178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 Short Title 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E97C00A-8D89-A24D-8CA7-E354D55936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7142" y="5037618"/>
            <a:ext cx="12621532" cy="9239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39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Single line Subtitle of 40 character or less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CFB9E51-AB50-004E-8E67-EA6F68449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876" y="2840282"/>
            <a:ext cx="9864684" cy="5405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kern="800" spc="6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CALIFORNIA DEPARTMENT OF WATER RESOURCES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13F7D128-8861-3F43-A9EB-0E7ACDA47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43929" y="5781075"/>
            <a:ext cx="3394746" cy="49182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Event Name   |   Date/Year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EB2060A9-0B46-1242-816F-6C3DCD8010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43928" y="6218469"/>
            <a:ext cx="3636500" cy="54897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rgbClr val="00395E"/>
                </a:solidFill>
              </a:defRPr>
            </a:lvl1pPr>
          </a:lstStyle>
          <a:p>
            <a:pPr lvl="0"/>
            <a:r>
              <a:rPr lang="en-US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41182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828800"/>
            <a:ext cx="15087600" cy="3228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7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063237"/>
            <a:ext cx="12344400" cy="10287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30072" y="561001"/>
            <a:ext cx="961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3918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7100" b="1" cap="all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75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E17BF-62EF-294C-AC68-AEF695F02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7B005-BFFD-DA41-8E10-12091077A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343701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0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752D-273C-F748-A353-D7EF29A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-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416" y="657617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689911" y="4121624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3" y="1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5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E7C25-90F8-1D40-93DE-171CAE242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39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4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0" r:id="rId2"/>
    <p:sldLayoutId id="2147484141" r:id="rId3"/>
    <p:sldLayoutId id="2147484142" r:id="rId4"/>
    <p:sldLayoutId id="2147484144" r:id="rId5"/>
    <p:sldLayoutId id="2147484152" r:id="rId6"/>
    <p:sldLayoutId id="2147484154" r:id="rId7"/>
    <p:sldLayoutId id="2147484145" r:id="rId8"/>
    <p:sldLayoutId id="2147484146" r:id="rId9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Michael.mierzwa@water.c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nd 13 - Clean Longwave Window - IR">
            <a:extLst>
              <a:ext uri="{FF2B5EF4-FFF2-40B4-BE49-F238E27FC236}">
                <a16:creationId xmlns:a16="http://schemas.microsoft.com/office/drawing/2014/main" id="{ACBADF52-219F-4206-BC5F-922B1F6A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54" y="2512843"/>
            <a:ext cx="12525385" cy="69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488" y="1246619"/>
            <a:ext cx="15087600" cy="2169994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6600">
                <a:cs typeface="Arial"/>
              </a:rPr>
              <a:t>2023 Winter Storms Response</a:t>
            </a:r>
            <a:endParaRPr lang="en-US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9453759"/>
            <a:ext cx="5791200" cy="968991"/>
          </a:xfrm>
        </p:spPr>
        <p:txBody>
          <a:bodyPr lIns="91440" tIns="45720" rIns="91440" bIns="45720" anchor="ctr"/>
          <a:lstStyle/>
          <a:p>
            <a:pPr algn="ctr"/>
            <a:r>
              <a:rPr lang="en-US" sz="3200" dirty="0"/>
              <a:t>CEAC, March 8, 2023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0072" y="561001"/>
            <a:ext cx="961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56120" y="9626803"/>
            <a:ext cx="55318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Amy Bindra, DFM Policy Advisor</a:t>
            </a:r>
          </a:p>
        </p:txBody>
      </p:sp>
    </p:spTree>
    <p:extLst>
      <p:ext uri="{BB962C8B-B14F-4D97-AF65-F5344CB8AC3E}">
        <p14:creationId xmlns:p14="http://schemas.microsoft.com/office/powerpoint/2010/main" val="403593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F36B8-7FDD-54A6-CFF8-6E87DDDAADC7}"/>
              </a:ext>
            </a:extLst>
          </p:cNvPr>
          <p:cNvSpPr txBox="1">
            <a:spLocks/>
          </p:cNvSpPr>
          <p:nvPr/>
        </p:nvSpPr>
        <p:spPr>
          <a:xfrm>
            <a:off x="1356851" y="881481"/>
            <a:ext cx="14589760" cy="1714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5400"/>
              <a:t>The Consequences:</a:t>
            </a:r>
            <a:br>
              <a:rPr lang="en-US" sz="5400"/>
            </a:br>
            <a:r>
              <a:rPr lang="en-US" sz="5400"/>
              <a:t>Counties with IA, PA, or Both</a:t>
            </a:r>
            <a:endParaRPr lang="en-US" sz="5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98C745-4414-3C5B-9909-4A570A11FFEE}"/>
              </a:ext>
            </a:extLst>
          </p:cNvPr>
          <p:cNvSpPr txBox="1">
            <a:spLocks/>
          </p:cNvSpPr>
          <p:nvPr/>
        </p:nvSpPr>
        <p:spPr>
          <a:xfrm>
            <a:off x="10223292" y="2713219"/>
            <a:ext cx="7577028" cy="7422006"/>
          </a:xfrm>
          <a:prstGeom prst="rect">
            <a:avLst/>
          </a:prstGeom>
        </p:spPr>
        <p:txBody>
          <a:bodyPr anchor="ctr"/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Most of the State experienced major losses …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Individual Assistance (IA) exceeded $20M in approved claims by the end of Feb. 2022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IA includes private structure losses and temporary relocation costs (housing)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Public Assistance (PA) is being calculated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PA includes replacement costs for any public facility, including: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Levees, floodwalls, dams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Sediment basins, floodways / channels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Jetties, Quays, Piers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Roads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Debris basins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Treatment plants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Public Structures and Public utilities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866D8-D4E2-7634-6893-B434433C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2595981"/>
            <a:ext cx="9667877" cy="73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3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207818-E8AB-43CB-83E6-D6317ED3C0B5}"/>
              </a:ext>
            </a:extLst>
          </p:cNvPr>
          <p:cNvSpPr txBox="1">
            <a:spLocks/>
          </p:cNvSpPr>
          <p:nvPr/>
        </p:nvSpPr>
        <p:spPr>
          <a:xfrm>
            <a:off x="1216085" y="803500"/>
            <a:ext cx="15280640" cy="8424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5400" dirty="0"/>
              <a:t>Flood Mitigation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2D7D-6D0A-DFC0-3738-86CB36FC0719}"/>
              </a:ext>
            </a:extLst>
          </p:cNvPr>
          <p:cNvSpPr txBox="1">
            <a:spLocks/>
          </p:cNvSpPr>
          <p:nvPr/>
        </p:nvSpPr>
        <p:spPr>
          <a:xfrm>
            <a:off x="1216085" y="1967594"/>
            <a:ext cx="16157515" cy="7723414"/>
          </a:xfrm>
          <a:prstGeom prst="rect">
            <a:avLst/>
          </a:prstGeom>
        </p:spPr>
        <p:txBody>
          <a:bodyPr anchor="ctr"/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Mitigation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Land Use Regulations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Building Codes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Insurance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Early Warning systems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Training/ Exercises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Small Flood Projects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Floodproofing, Relocating, Elevating, Demolishing Structures 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/>
              <a:t>Response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Flood Event, Emergency Measures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/>
              <a:t>Recovery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Relief - Housing requires highly specialized support services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Flood insurance is one of the quickest economic recovery mechanisms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Rehabilitation and repair can be costly, but sometimes offers new opportunities for improvements as well</a:t>
            </a:r>
          </a:p>
        </p:txBody>
      </p:sp>
      <p:pic>
        <p:nvPicPr>
          <p:cNvPr id="2" name="Picture 1" descr="A picture containing nature&#10;&#10;Description automatically generated">
            <a:extLst>
              <a:ext uri="{FF2B5EF4-FFF2-40B4-BE49-F238E27FC236}">
                <a16:creationId xmlns:a16="http://schemas.microsoft.com/office/drawing/2014/main" id="{B7C6EFB2-35E5-D77B-C426-F9FFEC8A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83" b="15996"/>
          <a:stretch/>
        </p:blipFill>
        <p:spPr>
          <a:xfrm rot="10800000">
            <a:off x="10269101" y="365906"/>
            <a:ext cx="7552356" cy="4777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5FE224-C9B2-560A-39FB-E041D87BC02C}"/>
              </a:ext>
            </a:extLst>
          </p:cNvPr>
          <p:cNvSpPr txBox="1"/>
          <p:nvPr/>
        </p:nvSpPr>
        <p:spPr>
          <a:xfrm>
            <a:off x="10980981" y="5257801"/>
            <a:ext cx="6616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/>
            <a:r>
              <a:rPr lang="en-US" sz="2000" b="1" dirty="0">
                <a:latin typeface="+mn-lt"/>
              </a:rPr>
              <a:t>Image: </a:t>
            </a:r>
            <a:r>
              <a:rPr lang="en-US" sz="2000" dirty="0" err="1">
                <a:latin typeface="+mn-lt"/>
              </a:rPr>
              <a:t>Pajaro</a:t>
            </a:r>
            <a:r>
              <a:rPr lang="en-US" sz="2000" dirty="0">
                <a:latin typeface="+mn-lt"/>
              </a:rPr>
              <a:t> River – Monterey/Santa Cruz County</a:t>
            </a:r>
          </a:p>
        </p:txBody>
      </p:sp>
    </p:spTree>
    <p:extLst>
      <p:ext uri="{BB962C8B-B14F-4D97-AF65-F5344CB8AC3E}">
        <p14:creationId xmlns:p14="http://schemas.microsoft.com/office/powerpoint/2010/main" val="171179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0810F59-B9C2-3F8B-AF48-8FBA632B20A5}"/>
              </a:ext>
            </a:extLst>
          </p:cNvPr>
          <p:cNvSpPr txBox="1">
            <a:spLocks/>
          </p:cNvSpPr>
          <p:nvPr/>
        </p:nvSpPr>
        <p:spPr>
          <a:xfrm>
            <a:off x="1210732" y="923336"/>
            <a:ext cx="15270481" cy="7524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/>
              <a:t>Update: LiDAR for San Joaquin Valley Floor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630212-0C42-F535-3665-B9E534F0C8C0}"/>
              </a:ext>
            </a:extLst>
          </p:cNvPr>
          <p:cNvSpPr txBox="1">
            <a:spLocks/>
          </p:cNvSpPr>
          <p:nvPr/>
        </p:nvSpPr>
        <p:spPr>
          <a:xfrm>
            <a:off x="914399" y="2077335"/>
            <a:ext cx="8403103" cy="7422922"/>
          </a:xfrm>
          <a:prstGeom prst="rect">
            <a:avLst/>
          </a:prstGeom>
        </p:spPr>
        <p:txBody>
          <a:bodyPr anchor="ctr"/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This project will acquire QL1 quality LiDAR data and aerial imagery over approximately 11,500 sq mi of the CA San Joaquin Valley floor.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The acquired data will support initiatives such as groundwater recharge, flood hazards, and geologic hazards such as landslides and faults across state, Federal, local, and non-governmental stakeholders.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Project started in March 2021 and is going through a QA/QC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20A3E-BEEB-251E-909C-BE335439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804" y="1913467"/>
            <a:ext cx="6167797" cy="79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4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207818-E8AB-43CB-83E6-D6317ED3C0B5}"/>
              </a:ext>
            </a:extLst>
          </p:cNvPr>
          <p:cNvSpPr txBox="1">
            <a:spLocks/>
          </p:cNvSpPr>
          <p:nvPr/>
        </p:nvSpPr>
        <p:spPr>
          <a:xfrm>
            <a:off x="1356851" y="881481"/>
            <a:ext cx="9631680" cy="1714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6600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94E82-7AFC-FEC7-C9E9-FE57F80EA42D}"/>
              </a:ext>
            </a:extLst>
          </p:cNvPr>
          <p:cNvSpPr txBox="1">
            <a:spLocks/>
          </p:cNvSpPr>
          <p:nvPr/>
        </p:nvSpPr>
        <p:spPr>
          <a:xfrm>
            <a:off x="692884" y="2361886"/>
            <a:ext cx="8340358" cy="2964179"/>
          </a:xfrm>
          <a:prstGeom prst="rect">
            <a:avLst/>
          </a:prstGeom>
        </p:spPr>
        <p:txBody>
          <a:bodyPr anchor="ctr"/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400" dirty="0"/>
              <a:t>Amy Bindra, P.E., Policy Advisor</a:t>
            </a:r>
            <a:br>
              <a:rPr lang="en-US" sz="4400" dirty="0"/>
            </a:br>
            <a:r>
              <a:rPr lang="en-US" sz="4400" dirty="0">
                <a:hlinkClick r:id="rId2"/>
              </a:rPr>
              <a:t>Amarjot.Bindra@water.ca.gov</a:t>
            </a:r>
            <a:r>
              <a:rPr lang="en-US" sz="4400" dirty="0"/>
              <a:t> </a:t>
            </a:r>
          </a:p>
          <a:p>
            <a:pPr fontAlgn="auto">
              <a:spcAft>
                <a:spcPts val="0"/>
              </a:spcAft>
            </a:pPr>
            <a:r>
              <a:rPr lang="en-US" sz="4400" dirty="0"/>
              <a:t>CA Dept. Water Resources</a:t>
            </a:r>
          </a:p>
        </p:txBody>
      </p:sp>
      <p:pic>
        <p:nvPicPr>
          <p:cNvPr id="5" name="Picture 4" descr="A picture containing outdoor, shore, several&#10;&#10;Description automatically generated">
            <a:extLst>
              <a:ext uri="{FF2B5EF4-FFF2-40B4-BE49-F238E27FC236}">
                <a16:creationId xmlns:a16="http://schemas.microsoft.com/office/drawing/2014/main" id="{E088CF16-E6F1-C042-1C38-D149F84ACF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136902"/>
            <a:ext cx="8830124" cy="4955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EC5DB7-CE46-57F8-7AB5-37920331930F}"/>
              </a:ext>
            </a:extLst>
          </p:cNvPr>
          <p:cNvSpPr txBox="1"/>
          <p:nvPr/>
        </p:nvSpPr>
        <p:spPr>
          <a:xfrm>
            <a:off x="9033242" y="8036460"/>
            <a:ext cx="834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Image: </a:t>
            </a:r>
            <a:r>
              <a:rPr lang="en-US" sz="2400" dirty="0">
                <a:latin typeface="+mn-lt"/>
              </a:rPr>
              <a:t>Levee break on Bear Creek in Merced (Merced County), Jan. 2023.</a:t>
            </a:r>
          </a:p>
        </p:txBody>
      </p:sp>
    </p:spTree>
    <p:extLst>
      <p:ext uri="{BB962C8B-B14F-4D97-AF65-F5344CB8AC3E}">
        <p14:creationId xmlns:p14="http://schemas.microsoft.com/office/powerpoint/2010/main" val="57286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0072" y="561001"/>
            <a:ext cx="961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8950" y="8585259"/>
            <a:ext cx="6929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Salinas River – Monterey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AFB3B-E44D-4964-8572-566FBB96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720822"/>
            <a:ext cx="8553075" cy="568668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BA23A-8D23-6DF5-5077-AE47BC6D41BE}"/>
              </a:ext>
            </a:extLst>
          </p:cNvPr>
          <p:cNvSpPr txBox="1">
            <a:spLocks/>
          </p:cNvSpPr>
          <p:nvPr/>
        </p:nvSpPr>
        <p:spPr>
          <a:xfrm>
            <a:off x="914400" y="2488226"/>
            <a:ext cx="16459200" cy="7177919"/>
          </a:xfrm>
          <a:prstGeom prst="rect">
            <a:avLst/>
          </a:prstGeom>
        </p:spPr>
        <p:txBody>
          <a:bodyPr anchor="ctr"/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The Hazard aka the Storms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The Response aka the Flooding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The Consequences aka DR-4683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Mitigation Actions</a:t>
            </a:r>
          </a:p>
          <a:p>
            <a:pPr fontAlgn="auto">
              <a:spcAft>
                <a:spcPts val="0"/>
              </a:spcAft>
            </a:pPr>
            <a:endParaRPr lang="en-US" sz="4000" dirty="0"/>
          </a:p>
          <a:p>
            <a:pPr fontAlgn="auto">
              <a:spcAft>
                <a:spcPts val="0"/>
              </a:spcAft>
            </a:pPr>
            <a:endParaRPr lang="en-US" sz="43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DF045B-CF18-D290-D837-634F2812E9EF}"/>
              </a:ext>
            </a:extLst>
          </p:cNvPr>
          <p:cNvSpPr txBox="1">
            <a:spLocks/>
          </p:cNvSpPr>
          <p:nvPr/>
        </p:nvSpPr>
        <p:spPr>
          <a:xfrm>
            <a:off x="914400" y="1562136"/>
            <a:ext cx="16459200" cy="11586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5400" dirty="0"/>
              <a:t>Outline of Today’s Topics</a:t>
            </a:r>
          </a:p>
        </p:txBody>
      </p:sp>
    </p:spTree>
    <p:extLst>
      <p:ext uri="{BB962C8B-B14F-4D97-AF65-F5344CB8AC3E}">
        <p14:creationId xmlns:p14="http://schemas.microsoft.com/office/powerpoint/2010/main" val="106216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3A27B-7A5B-42AD-866C-931B7122B6F5}"/>
              </a:ext>
            </a:extLst>
          </p:cNvPr>
          <p:cNvSpPr txBox="1">
            <a:spLocks/>
          </p:cNvSpPr>
          <p:nvPr/>
        </p:nvSpPr>
        <p:spPr>
          <a:xfrm>
            <a:off x="914400" y="894079"/>
            <a:ext cx="16459200" cy="16600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5400" dirty="0"/>
              <a:t>The Hazard</a:t>
            </a:r>
          </a:p>
          <a:p>
            <a:pPr algn="l" fontAlgn="auto">
              <a:spcAft>
                <a:spcPts val="0"/>
              </a:spcAft>
            </a:pPr>
            <a:r>
              <a:rPr lang="en-US" sz="5400" dirty="0"/>
              <a:t>The Parade of Storms January 2023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CCEB06-4D18-4958-A904-514D2820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255" y="2554156"/>
            <a:ext cx="10421985" cy="72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F4C35-F396-4E15-90CB-7F0C3EDE5A11}"/>
              </a:ext>
            </a:extLst>
          </p:cNvPr>
          <p:cNvSpPr txBox="1">
            <a:spLocks/>
          </p:cNvSpPr>
          <p:nvPr/>
        </p:nvSpPr>
        <p:spPr>
          <a:xfrm>
            <a:off x="11054080" y="2828006"/>
            <a:ext cx="7233920" cy="6564916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9 Atmospheric Rivers in 3 weeks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1 Exceptional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4 Strong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4 Moderate</a:t>
            </a:r>
          </a:p>
          <a:p>
            <a:pPr fontAlgn="auto">
              <a:spcAft>
                <a:spcPts val="0"/>
              </a:spcAft>
            </a:pPr>
            <a:endParaRPr lang="en-US" sz="3600" dirty="0"/>
          </a:p>
          <a:p>
            <a:pPr fontAlgn="auto">
              <a:spcAft>
                <a:spcPts val="0"/>
              </a:spcAft>
            </a:pPr>
            <a:r>
              <a:rPr lang="en-US" sz="3600" dirty="0"/>
              <a:t>Only 3 strong ARs in WY2020 &amp; WY 2021 combined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A5B65E-19E9-FADD-41F7-8CCC8A6BD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678" y="2827858"/>
            <a:ext cx="2552701" cy="23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2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5F4493-EF79-4BDE-B4D6-234927042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6" t="23197" r="26779" b="23428"/>
          <a:stretch/>
        </p:blipFill>
        <p:spPr bwMode="auto">
          <a:xfrm>
            <a:off x="3080595" y="2429888"/>
            <a:ext cx="12126809" cy="7550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2E404C-AAE6-AA27-5536-D9D93E60914E}"/>
              </a:ext>
            </a:extLst>
          </p:cNvPr>
          <p:cNvSpPr txBox="1">
            <a:spLocks/>
          </p:cNvSpPr>
          <p:nvPr/>
        </p:nvSpPr>
        <p:spPr>
          <a:xfrm>
            <a:off x="2418080" y="778575"/>
            <a:ext cx="16459200" cy="1714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5400" dirty="0"/>
              <a:t>The Hazard:</a:t>
            </a:r>
            <a:br>
              <a:rPr lang="en-US" sz="5400" dirty="0"/>
            </a:br>
            <a:r>
              <a:rPr lang="en-US" sz="5400" dirty="0"/>
              <a:t>Extreme 20 day Cumulative Rainfall Totals</a:t>
            </a:r>
          </a:p>
        </p:txBody>
      </p:sp>
    </p:spTree>
    <p:extLst>
      <p:ext uri="{BB962C8B-B14F-4D97-AF65-F5344CB8AC3E}">
        <p14:creationId xmlns:p14="http://schemas.microsoft.com/office/powerpoint/2010/main" val="258850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5714C7A-7E10-4992-B400-2A5974D5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960" y="2579282"/>
            <a:ext cx="6709954" cy="73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FF9D4-EF4F-BDE8-2D1F-DFC74FD261BC}"/>
              </a:ext>
            </a:extLst>
          </p:cNvPr>
          <p:cNvSpPr txBox="1">
            <a:spLocks/>
          </p:cNvSpPr>
          <p:nvPr/>
        </p:nvSpPr>
        <p:spPr>
          <a:xfrm>
            <a:off x="849086" y="864782"/>
            <a:ext cx="16459200" cy="1714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6000" dirty="0"/>
              <a:t>Our (Early) Response:</a:t>
            </a:r>
            <a:br>
              <a:rPr lang="en-US" sz="6000" dirty="0"/>
            </a:br>
            <a:r>
              <a:rPr lang="en-US" sz="6000" dirty="0"/>
              <a:t>NWS River </a:t>
            </a:r>
            <a:r>
              <a:rPr lang="en-US" sz="5400" dirty="0"/>
              <a:t>Forecast</a:t>
            </a:r>
            <a:r>
              <a:rPr lang="en-US" sz="6000" dirty="0"/>
              <a:t> Locations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88C776-8477-4FA8-21DF-D12B623BB619}"/>
              </a:ext>
            </a:extLst>
          </p:cNvPr>
          <p:cNvSpPr txBox="1">
            <a:spLocks/>
          </p:cNvSpPr>
          <p:nvPr/>
        </p:nvSpPr>
        <p:spPr>
          <a:xfrm>
            <a:off x="849086" y="3183626"/>
            <a:ext cx="9205452" cy="6788945"/>
          </a:xfrm>
          <a:prstGeom prst="rect">
            <a:avLst/>
          </a:prstGeom>
        </p:spPr>
        <p:txBody>
          <a:bodyPr anchor="ctr"/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CA/NV only have about 100 official forecast locations on major rivers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Nearly half of these locations exceeded monitor stage over the course of the 20 days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These forecasts were used to issue advanced evacuations and preposition emergency responders aka “assets” including:</a:t>
            </a:r>
            <a:endParaRPr lang="en-US" sz="2800" u="sng" dirty="0">
              <a:solidFill>
                <a:schemeClr val="tx1"/>
              </a:solidFill>
            </a:endParaRP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u="sng" dirty="0" err="1">
                <a:solidFill>
                  <a:schemeClr val="tx1"/>
                </a:solidFill>
              </a:rPr>
              <a:t>CalTrans</a:t>
            </a:r>
            <a:endParaRPr lang="en-US" sz="2400" u="sng" dirty="0">
              <a:solidFill>
                <a:schemeClr val="tx1"/>
              </a:solidFill>
            </a:endParaRP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u="sng" dirty="0">
                <a:solidFill>
                  <a:schemeClr val="tx1"/>
                </a:solidFill>
              </a:rPr>
              <a:t>Swift Water Rescue Teams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u="sng" dirty="0">
                <a:solidFill>
                  <a:schemeClr val="tx1"/>
                </a:solidFill>
              </a:rPr>
              <a:t>EMTs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400" dirty="0">
                <a:solidFill>
                  <a:schemeClr val="tx1"/>
                </a:solidFill>
              </a:rPr>
              <a:t>Air resources from National Guard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Cal OES State Operations Center had a full GIS / mapping team as part of the first time “Advanced Planning” was incorporated into 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194564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2194C-706F-47EC-8C19-3813149D6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" t="40732" r="28775" b="11375"/>
          <a:stretch/>
        </p:blipFill>
        <p:spPr bwMode="auto">
          <a:xfrm>
            <a:off x="995679" y="2529483"/>
            <a:ext cx="16651021" cy="7514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755B10-E2C9-AAFC-57DB-6B5434D525D7}"/>
              </a:ext>
            </a:extLst>
          </p:cNvPr>
          <p:cNvSpPr txBox="1">
            <a:spLocks/>
          </p:cNvSpPr>
          <p:nvPr/>
        </p:nvSpPr>
        <p:spPr>
          <a:xfrm>
            <a:off x="995679" y="814983"/>
            <a:ext cx="16459200" cy="1714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5400" dirty="0"/>
              <a:t>Watershed Response:</a:t>
            </a:r>
            <a:br>
              <a:rPr lang="en-US" sz="5400" dirty="0"/>
            </a:br>
            <a:r>
              <a:rPr lang="en-US" sz="5400" dirty="0"/>
              <a:t>8 New Stage Records Set</a:t>
            </a:r>
          </a:p>
        </p:txBody>
      </p:sp>
    </p:spTree>
    <p:extLst>
      <p:ext uri="{BB962C8B-B14F-4D97-AF65-F5344CB8AC3E}">
        <p14:creationId xmlns:p14="http://schemas.microsoft.com/office/powerpoint/2010/main" val="301569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C0088B-23ED-8B00-3DF9-1EFB1532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169" y="939960"/>
            <a:ext cx="4545582" cy="5896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E1A217-D8F5-AE48-0D9A-D1028460C27A}"/>
              </a:ext>
            </a:extLst>
          </p:cNvPr>
          <p:cNvSpPr txBox="1"/>
          <p:nvPr/>
        </p:nvSpPr>
        <p:spPr>
          <a:xfrm>
            <a:off x="13311266" y="8979109"/>
            <a:ext cx="4407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/>
            <a:r>
              <a:rPr lang="en-US" sz="1600" b="1" dirty="0">
                <a:latin typeface="+mn-lt"/>
              </a:rPr>
              <a:t>Image: </a:t>
            </a:r>
            <a:r>
              <a:rPr lang="en-US" sz="1600" dirty="0">
                <a:latin typeface="+mn-lt"/>
              </a:rPr>
              <a:t>Cover of DRAFT Joint Hazard Mitigation Strategy for DR-4683 as required by Stafford Act of 1988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810F59-B9C2-3F8B-AF48-8FBA632B20A5}"/>
              </a:ext>
            </a:extLst>
          </p:cNvPr>
          <p:cNvSpPr txBox="1">
            <a:spLocks/>
          </p:cNvSpPr>
          <p:nvPr/>
        </p:nvSpPr>
        <p:spPr>
          <a:xfrm>
            <a:off x="-2394857" y="873041"/>
            <a:ext cx="16459200" cy="92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000" dirty="0"/>
              <a:t>Our Response: Mobilization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630212-0C42-F535-3665-B9E534F0C8C0}"/>
              </a:ext>
            </a:extLst>
          </p:cNvPr>
          <p:cNvSpPr txBox="1">
            <a:spLocks/>
          </p:cNvSpPr>
          <p:nvPr/>
        </p:nvSpPr>
        <p:spPr>
          <a:xfrm>
            <a:off x="371027" y="1815548"/>
            <a:ext cx="13323201" cy="7163561"/>
          </a:xfrm>
          <a:prstGeom prst="rect">
            <a:avLst/>
          </a:prstGeom>
        </p:spPr>
        <p:txBody>
          <a:bodyPr anchor="ctr"/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5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Jan. 4, 2023 – Gov. Newsom proclaimed statewide emergency, including mobilization of: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chemeClr val="tx1"/>
                </a:solidFill>
              </a:rPr>
              <a:t>CA National Guard, Caltrans, &amp; other State entities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chemeClr val="tx1"/>
                </a:solidFill>
              </a:rPr>
              <a:t>State Operations Center (SOC) @ Cal OES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chemeClr val="tx1"/>
                </a:solidFill>
              </a:rPr>
              <a:t>Department Operations Center (DOC) @ DWR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chemeClr val="tx1"/>
                </a:solidFill>
              </a:rPr>
              <a:t>Flood Operations Center (FOC) @ DWR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chemeClr val="tx1"/>
                </a:solidFill>
              </a:rPr>
              <a:t>Public utilities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Federal agencies including FEMA, USCG, USGS, NOAA, NASA, USACE, USAF joined SOC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Private sector and NGOs also joined SOC including American Red Cross and ESRI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Responses based on NWS / DWR forecasts supported: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chemeClr val="tx1"/>
                </a:solidFill>
              </a:rPr>
              <a:t>Prepositioning of materials and people (assets)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chemeClr val="tx1"/>
                </a:solidFill>
              </a:rPr>
              <a:t>Road closures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chemeClr val="tx1"/>
                </a:solidFill>
              </a:rPr>
              <a:t>Opening shelters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chemeClr val="tx1"/>
                </a:solidFill>
              </a:rPr>
              <a:t>Evacuation orders</a:t>
            </a:r>
          </a:p>
          <a:p>
            <a:pPr marL="1159322" lvl="1" indent="-342900" algn="l" fontAlgn="auto"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chemeClr val="tx1"/>
                </a:solidFill>
              </a:rPr>
              <a:t>Coordination calls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Jan. 14, 2023 – President Biden declared major disaster (DR-4683) known as California Serve Winter Storms, Flooding, Landslides, and Mudslides</a:t>
            </a:r>
          </a:p>
        </p:txBody>
      </p:sp>
    </p:spTree>
    <p:extLst>
      <p:ext uri="{BB962C8B-B14F-4D97-AF65-F5344CB8AC3E}">
        <p14:creationId xmlns:p14="http://schemas.microsoft.com/office/powerpoint/2010/main" val="261603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207818-E8AB-43CB-83E6-D6317ED3C0B5}"/>
              </a:ext>
            </a:extLst>
          </p:cNvPr>
          <p:cNvSpPr txBox="1">
            <a:spLocks/>
          </p:cNvSpPr>
          <p:nvPr/>
        </p:nvSpPr>
        <p:spPr>
          <a:xfrm>
            <a:off x="914400" y="1031386"/>
            <a:ext cx="16459200" cy="1714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16422" rtl="0" eaLnBrk="1" latinLnBrk="0" hangingPunct="1">
              <a:spcBef>
                <a:spcPct val="0"/>
              </a:spcBef>
              <a:buNone/>
              <a:defRPr sz="10700" b="1" kern="1200">
                <a:solidFill>
                  <a:srgbClr val="00395E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600"/>
              <a:t>FOC Activation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A0A0A-9EF0-4A2F-980F-8E3DBD1A4698}"/>
              </a:ext>
            </a:extLst>
          </p:cNvPr>
          <p:cNvSpPr txBox="1"/>
          <p:nvPr/>
        </p:nvSpPr>
        <p:spPr>
          <a:xfrm>
            <a:off x="12208042" y="2719137"/>
            <a:ext cx="5165558" cy="70173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latin typeface="+mn-lt"/>
              </a:rPr>
              <a:t>FOC Activated 01/03/23 – 01/20/23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latin typeface="+mn-lt"/>
                <a:cs typeface="Arial"/>
              </a:rPr>
              <a:t>FOC – 153 activated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latin typeface="+mn-lt"/>
              </a:rPr>
              <a:t>DOC – 67 activated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latin typeface="+mn-lt"/>
              </a:rPr>
              <a:t>SWP – 17 activated</a:t>
            </a:r>
            <a:endParaRPr lang="en-US" sz="3600" b="1">
              <a:latin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latin typeface="+mn-lt"/>
              </a:rPr>
              <a:t>DSOD – 14 activated</a:t>
            </a:r>
            <a:endParaRPr lang="en-US" sz="3600" b="1">
              <a:latin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>
                <a:latin typeface="+mn-lt"/>
              </a:rPr>
              <a:t>Total – 251 staff</a:t>
            </a:r>
            <a:endParaRPr lang="en-US" sz="3600" b="1">
              <a:latin typeface="+mn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</p:txBody>
      </p:sp>
      <p:pic>
        <p:nvPicPr>
          <p:cNvPr id="7" name="Picture 6" descr="A group of people sitting in a room with computers&#10;&#10;Description automatically generated with low confidence">
            <a:extLst>
              <a:ext uri="{FF2B5EF4-FFF2-40B4-BE49-F238E27FC236}">
                <a16:creationId xmlns:a16="http://schemas.microsoft.com/office/drawing/2014/main" id="{D6E919CD-50A4-45A0-976B-FC7B65772E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5" y="2045368"/>
            <a:ext cx="10444983" cy="78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7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AB88-6EF6-2C2A-B6CC-F18F6A07E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93" y="1287589"/>
            <a:ext cx="8843943" cy="119973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6600">
                <a:cs typeface="Arial"/>
              </a:rPr>
              <a:t>Direct Assistance</a:t>
            </a:r>
            <a:endParaRPr lang="en-US" sz="6600"/>
          </a:p>
        </p:txBody>
      </p:sp>
      <p:pic>
        <p:nvPicPr>
          <p:cNvPr id="6" name="Picture 5" descr="A picture containing outdoor, miller&#10;&#10;Description automatically generated">
            <a:extLst>
              <a:ext uri="{FF2B5EF4-FFF2-40B4-BE49-F238E27FC236}">
                <a16:creationId xmlns:a16="http://schemas.microsoft.com/office/drawing/2014/main" id="{7C349CAE-0AEE-4085-A3A3-E73E8563C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2169" r="18278" b="4938"/>
          <a:stretch/>
        </p:blipFill>
        <p:spPr>
          <a:xfrm rot="5400000">
            <a:off x="5232419" y="5490142"/>
            <a:ext cx="4861903" cy="4168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C932A-F47A-6C77-DE30-BFA8A652DDE1}"/>
              </a:ext>
            </a:extLst>
          </p:cNvPr>
          <p:cNvSpPr txBox="1"/>
          <p:nvPr/>
        </p:nvSpPr>
        <p:spPr>
          <a:xfrm>
            <a:off x="392980" y="2303316"/>
            <a:ext cx="705495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2" indent="-171450"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 Over 900,000 sandbags </a:t>
            </a:r>
            <a:endParaRPr lang="en-US" sz="4000" dirty="0"/>
          </a:p>
          <a:p>
            <a:pPr marL="0" lvl="2" indent="-171450"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 300 rolls of plastic sheeting </a:t>
            </a:r>
          </a:p>
          <a:p>
            <a:pPr marL="0" lvl="2" indent="-171450"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 2,000 super sacks </a:t>
            </a:r>
          </a:p>
          <a:p>
            <a:pPr marL="0" lvl="2" indent="-171450"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 3,000 linear feet of muscle wall </a:t>
            </a:r>
          </a:p>
          <a:p>
            <a:pPr marL="0" lvl="2" indent="-171450"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 9 flood fight containers </a:t>
            </a:r>
          </a:p>
          <a:p>
            <a:pPr marL="0" lvl="2" indent="-171450"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 2 DOE Construction Contracts</a:t>
            </a:r>
          </a:p>
          <a:p>
            <a:pPr marL="0" lvl="2" indent="-171450"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 9 CCC Crews Deployed</a:t>
            </a:r>
          </a:p>
          <a:p>
            <a:pPr marL="0" lvl="2" indent="-171450">
              <a:buFont typeface="Arial"/>
              <a:buChar char="•"/>
            </a:pPr>
            <a:r>
              <a:rPr lang="en-US" sz="4000" dirty="0">
                <a:latin typeface="Calibri"/>
                <a:cs typeface="Calibri"/>
              </a:rPr>
              <a:t> 1 ICT Deployed (Merced)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FC9E1-86E8-5393-00ED-E9FCE43F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172" y="212526"/>
            <a:ext cx="7458615" cy="98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9216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1F497D"/>
      </a:accent3>
      <a:accent4>
        <a:srgbClr val="31859B"/>
      </a:accent4>
      <a:accent5>
        <a:srgbClr val="FFC000"/>
      </a:accent5>
      <a:accent6>
        <a:srgbClr val="6565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5002fe-e266-4065-b6f7-cd703eb4164e" xsi:nil="true"/>
    <TravelType xmlns="5767337e-2d53-42db-95b5-f72a1fe33816" xsi:nil="true"/>
    <lcf76f155ced4ddcb4097134ff3c332f xmlns="5767337e-2d53-42db-95b5-f72a1fe338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F1AA78A6F5A45A6F36F0C828B3532" ma:contentTypeVersion="16" ma:contentTypeDescription="Create a new document." ma:contentTypeScope="" ma:versionID="534d76e1326c594e06d30446bffb19c2">
  <xsd:schema xmlns:xsd="http://www.w3.org/2001/XMLSchema" xmlns:xs="http://www.w3.org/2001/XMLSchema" xmlns:p="http://schemas.microsoft.com/office/2006/metadata/properties" xmlns:ns2="5767337e-2d53-42db-95b5-f72a1fe33816" xmlns:ns3="1d5002fe-e266-4065-b6f7-cd703eb4164e" targetNamespace="http://schemas.microsoft.com/office/2006/metadata/properties" ma:root="true" ma:fieldsID="d827151c19ae801e30e73db557d40817" ns2:_="" ns3:_="">
    <xsd:import namespace="5767337e-2d53-42db-95b5-f72a1fe33816"/>
    <xsd:import namespace="1d5002fe-e266-4065-b6f7-cd703eb416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ravelTyp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7337e-2d53-42db-95b5-f72a1fe338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TravelType" ma:index="17" nillable="true" ma:displayName="Document Type" ma:format="Dropdown" ma:internalName="TravelType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51b62a4-9796-44f9-b2a5-9cb121c10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002fe-e266-4065-b6f7-cd703eb4164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b56dec9-a14f-4bc7-946b-8a8ab54eb3cc}" ma:internalName="TaxCatchAll" ma:showField="CatchAllData" ma:web="1d5002fe-e266-4065-b6f7-cd703eb416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10B11E-145B-4749-B953-4D341DE2EB5D}">
  <ds:schemaRefs>
    <ds:schemaRef ds:uri="1d5002fe-e266-4065-b6f7-cd703eb4164e"/>
    <ds:schemaRef ds:uri="5767337e-2d53-42db-95b5-f72a1fe338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E22AE0-2EDD-4007-8848-9F7597EEA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E2E58F-5E43-4B6B-AFC2-E6EFBF422D23}">
  <ds:schemaRefs>
    <ds:schemaRef ds:uri="1d5002fe-e266-4065-b6f7-cd703eb4164e"/>
    <ds:schemaRef ds:uri="5767337e-2d53-42db-95b5-f72a1fe338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640</TotalTime>
  <Words>724</Words>
  <Application>Microsoft Office PowerPoint</Application>
  <PresentationFormat>Custom</PresentationFormat>
  <Paragraphs>107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1_Custom Design</vt:lpstr>
      <vt:lpstr>2023 Winter Storms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Assistance</vt:lpstr>
      <vt:lpstr>PowerPoint Presentation</vt:lpstr>
      <vt:lpstr>PowerPoint Presentation</vt:lpstr>
      <vt:lpstr>PowerPoint Presentation</vt:lpstr>
      <vt:lpstr>PowerPoint Presentation</vt:lpstr>
    </vt:vector>
  </TitlesOfParts>
  <Company>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Carter</dc:creator>
  <cp:lastModifiedBy>Bindra, Amarjot@DWR</cp:lastModifiedBy>
  <cp:revision>31</cp:revision>
  <cp:lastPrinted>2018-05-17T00:15:54Z</cp:lastPrinted>
  <dcterms:created xsi:type="dcterms:W3CDTF">2017-07-04T23:04:07Z</dcterms:created>
  <dcterms:modified xsi:type="dcterms:W3CDTF">2023-03-07T02:59:13Z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0x010100895F1AA78A6F5A45A6F36F0C828B3532</vt:lpwstr>
  </property>
  <property fmtid="{D5CDD505-2E9C-101B-9397-08002B2CF9AE}" pid="3" name="MediaServiceImageTags">
    <vt:lpwstr/>
  </property>
</Properties>
</file>