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9" r:id="rId2"/>
    <p:sldId id="260" r:id="rId3"/>
    <p:sldId id="262" r:id="rId4"/>
    <p:sldId id="263" r:id="rId5"/>
    <p:sldId id="266" r:id="rId6"/>
    <p:sldId id="264" r:id="rId7"/>
    <p:sldId id="267" r:id="rId8"/>
    <p:sldId id="265" r:id="rId9"/>
    <p:sldId id="25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3B1"/>
    <a:srgbClr val="4692A6"/>
    <a:srgbClr val="59AEC8"/>
    <a:srgbClr val="59AE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7" autoAdjust="0"/>
  </p:normalViewPr>
  <p:slideViewPr>
    <p:cSldViewPr snapToGrid="0" snapToObjects="1">
      <p:cViewPr>
        <p:scale>
          <a:sx n="110" d="100"/>
          <a:sy n="110" d="100"/>
        </p:scale>
        <p:origin x="-164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b="0" dirty="0" smtClean="0"/>
              <a:t>Annual</a:t>
            </a:r>
            <a:r>
              <a:rPr lang="en-US" b="0" baseline="0" dirty="0" smtClean="0"/>
              <a:t> water system spending (2008</a:t>
            </a:r>
            <a:r>
              <a:rPr lang="en-US" b="0" baseline="0" dirty="0" smtClean="0">
                <a:latin typeface="Segoe UI"/>
                <a:ea typeface="Segoe UI"/>
                <a:cs typeface="Segoe UI"/>
              </a:rPr>
              <a:t>–</a:t>
            </a:r>
            <a:r>
              <a:rPr lang="en-US" b="0" baseline="0" dirty="0" smtClean="0"/>
              <a:t>2011)</a:t>
            </a:r>
            <a:endParaRPr lang="en-US" b="0" dirty="0"/>
          </a:p>
        </c:rich>
      </c:tx>
      <c:layout/>
      <c:overlay val="1"/>
    </c:title>
    <c:autoTitleDeleted val="0"/>
    <c:plotArea>
      <c:layout>
        <c:manualLayout>
          <c:layoutTarget val="inner"/>
          <c:xMode val="edge"/>
          <c:yMode val="edge"/>
          <c:x val="0.12097716992339207"/>
          <c:y val="7.6118363186900156E-2"/>
          <c:w val="0.77397937830305064"/>
          <c:h val="0.75605187851531053"/>
        </c:manualLayout>
      </c:layout>
      <c:barChart>
        <c:barDir val="col"/>
        <c:grouping val="stacked"/>
        <c:varyColors val="0"/>
        <c:ser>
          <c:idx val="0"/>
          <c:order val="0"/>
          <c:tx>
            <c:strRef>
              <c:f>Sheet1!$B$1</c:f>
              <c:strCache>
                <c:ptCount val="1"/>
                <c:pt idx="0">
                  <c:v>Local (85%)</c:v>
                </c:pt>
              </c:strCache>
            </c:strRef>
          </c:tx>
          <c:invertIfNegative val="0"/>
          <c:cat>
            <c:strRef>
              <c:f>Sheet1!$A$2:$A$6</c:f>
              <c:strCache>
                <c:ptCount val="5"/>
                <c:pt idx="0">
                  <c:v>Water supply</c:v>
                </c:pt>
                <c:pt idx="1">
                  <c:v>Water quality</c:v>
                </c:pt>
                <c:pt idx="2">
                  <c:v>Flood management</c:v>
                </c:pt>
                <c:pt idx="3">
                  <c:v>Aquatic ecosystems</c:v>
                </c:pt>
                <c:pt idx="4">
                  <c:v>GO debt service</c:v>
                </c:pt>
              </c:strCache>
            </c:strRef>
          </c:cat>
          <c:val>
            <c:numRef>
              <c:f>Sheet1!$B$2:$B$6</c:f>
              <c:numCache>
                <c:formatCode>General</c:formatCode>
                <c:ptCount val="5"/>
                <c:pt idx="0">
                  <c:v>17.384893112789907</c:v>
                </c:pt>
                <c:pt idx="1">
                  <c:v>8.9911099251696776</c:v>
                </c:pt>
                <c:pt idx="2">
                  <c:v>1.3243726938481168</c:v>
                </c:pt>
                <c:pt idx="3">
                  <c:v>5.0925989463215186E-2</c:v>
                </c:pt>
                <c:pt idx="4">
                  <c:v>0</c:v>
                </c:pt>
              </c:numCache>
            </c:numRef>
          </c:val>
        </c:ser>
        <c:ser>
          <c:idx val="1"/>
          <c:order val="1"/>
          <c:tx>
            <c:strRef>
              <c:f>Sheet1!$C$1</c:f>
              <c:strCache>
                <c:ptCount val="1"/>
                <c:pt idx="0">
                  <c:v>State (11%)</c:v>
                </c:pt>
              </c:strCache>
            </c:strRef>
          </c:tx>
          <c:invertIfNegative val="0"/>
          <c:cat>
            <c:strRef>
              <c:f>Sheet1!$A$2:$A$6</c:f>
              <c:strCache>
                <c:ptCount val="5"/>
                <c:pt idx="0">
                  <c:v>Water supply</c:v>
                </c:pt>
                <c:pt idx="1">
                  <c:v>Water quality</c:v>
                </c:pt>
                <c:pt idx="2">
                  <c:v>Flood management</c:v>
                </c:pt>
                <c:pt idx="3">
                  <c:v>Aquatic ecosystems</c:v>
                </c:pt>
                <c:pt idx="4">
                  <c:v>GO debt service</c:v>
                </c:pt>
              </c:strCache>
            </c:strRef>
          </c:cat>
          <c:val>
            <c:numRef>
              <c:f>Sheet1!$C$2:$C$6</c:f>
              <c:numCache>
                <c:formatCode>General</c:formatCode>
                <c:ptCount val="5"/>
                <c:pt idx="0">
                  <c:v>1.6026694481171939</c:v>
                </c:pt>
                <c:pt idx="1">
                  <c:v>0.4337849751723995</c:v>
                </c:pt>
                <c:pt idx="2">
                  <c:v>0.57363428955990714</c:v>
                </c:pt>
                <c:pt idx="3">
                  <c:v>0.40453265344329475</c:v>
                </c:pt>
                <c:pt idx="4">
                  <c:v>0.68872315749096291</c:v>
                </c:pt>
              </c:numCache>
            </c:numRef>
          </c:val>
        </c:ser>
        <c:ser>
          <c:idx val="2"/>
          <c:order val="2"/>
          <c:tx>
            <c:strRef>
              <c:f>Sheet1!$D$1</c:f>
              <c:strCache>
                <c:ptCount val="1"/>
                <c:pt idx="0">
                  <c:v>Federal (4%)</c:v>
                </c:pt>
              </c:strCache>
            </c:strRef>
          </c:tx>
          <c:invertIfNegative val="0"/>
          <c:cat>
            <c:strRef>
              <c:f>Sheet1!$A$2:$A$6</c:f>
              <c:strCache>
                <c:ptCount val="5"/>
                <c:pt idx="0">
                  <c:v>Water supply</c:v>
                </c:pt>
                <c:pt idx="1">
                  <c:v>Water quality</c:v>
                </c:pt>
                <c:pt idx="2">
                  <c:v>Flood management</c:v>
                </c:pt>
                <c:pt idx="3">
                  <c:v>Aquatic ecosystems</c:v>
                </c:pt>
                <c:pt idx="4">
                  <c:v>GO debt service</c:v>
                </c:pt>
              </c:strCache>
            </c:strRef>
          </c:cat>
          <c:val>
            <c:numRef>
              <c:f>Sheet1!$D$2:$D$6</c:f>
              <c:numCache>
                <c:formatCode>General</c:formatCode>
                <c:ptCount val="5"/>
                <c:pt idx="0">
                  <c:v>0.47693267763153835</c:v>
                </c:pt>
                <c:pt idx="1">
                  <c:v>0.22169699771775933</c:v>
                </c:pt>
                <c:pt idx="2">
                  <c:v>0.25380535303099622</c:v>
                </c:pt>
                <c:pt idx="3">
                  <c:v>0.24060638748755742</c:v>
                </c:pt>
                <c:pt idx="4">
                  <c:v>0</c:v>
                </c:pt>
              </c:numCache>
            </c:numRef>
          </c:val>
        </c:ser>
        <c:dLbls>
          <c:showLegendKey val="0"/>
          <c:showVal val="0"/>
          <c:showCatName val="0"/>
          <c:showSerName val="0"/>
          <c:showPercent val="0"/>
          <c:showBubbleSize val="0"/>
        </c:dLbls>
        <c:gapWidth val="100"/>
        <c:overlap val="100"/>
        <c:axId val="68659456"/>
        <c:axId val="111804416"/>
      </c:barChart>
      <c:catAx>
        <c:axId val="68659456"/>
        <c:scaling>
          <c:orientation val="minMax"/>
        </c:scaling>
        <c:delete val="0"/>
        <c:axPos val="b"/>
        <c:majorTickMark val="out"/>
        <c:minorTickMark val="none"/>
        <c:tickLblPos val="nextTo"/>
        <c:txPr>
          <a:bodyPr/>
          <a:lstStyle/>
          <a:p>
            <a:pPr>
              <a:defRPr sz="1400"/>
            </a:pPr>
            <a:endParaRPr lang="en-US"/>
          </a:p>
        </c:txPr>
        <c:crossAx val="111804416"/>
        <c:crosses val="autoZero"/>
        <c:auto val="1"/>
        <c:lblAlgn val="ctr"/>
        <c:lblOffset val="100"/>
        <c:noMultiLvlLbl val="0"/>
      </c:catAx>
      <c:valAx>
        <c:axId val="111804416"/>
        <c:scaling>
          <c:orientation val="minMax"/>
        </c:scaling>
        <c:delete val="0"/>
        <c:axPos val="l"/>
        <c:title>
          <c:tx>
            <c:rich>
              <a:bodyPr rot="-5400000" vert="horz"/>
              <a:lstStyle/>
              <a:p>
                <a:pPr>
                  <a:defRPr b="0"/>
                </a:pPr>
                <a:r>
                  <a:rPr lang="en-US" b="0" dirty="0" smtClean="0"/>
                  <a:t> Billions </a:t>
                </a:r>
                <a:r>
                  <a:rPr lang="en-US" b="0" dirty="0"/>
                  <a:t>of 2012 </a:t>
                </a:r>
                <a:r>
                  <a:rPr lang="en-US" b="0" dirty="0" smtClean="0"/>
                  <a:t>$</a:t>
                </a:r>
                <a:r>
                  <a:rPr lang="en-US" b="0" baseline="0" dirty="0" smtClean="0"/>
                  <a:t> per </a:t>
                </a:r>
                <a:r>
                  <a:rPr lang="en-US" b="0" dirty="0" smtClean="0"/>
                  <a:t>year</a:t>
                </a:r>
                <a:endParaRPr lang="en-US" b="0" dirty="0"/>
              </a:p>
            </c:rich>
          </c:tx>
          <c:layout>
            <c:manualLayout>
              <c:xMode val="edge"/>
              <c:yMode val="edge"/>
              <c:x val="0"/>
              <c:y val="0.23815223097112861"/>
            </c:manualLayout>
          </c:layout>
          <c:overlay val="0"/>
        </c:title>
        <c:numFmt formatCode="General" sourceLinked="1"/>
        <c:majorTickMark val="out"/>
        <c:minorTickMark val="none"/>
        <c:tickLblPos val="nextTo"/>
        <c:crossAx val="68659456"/>
        <c:crosses val="autoZero"/>
        <c:crossBetween val="between"/>
      </c:valAx>
      <c:spPr>
        <a:noFill/>
      </c:spPr>
    </c:plotArea>
    <c:legend>
      <c:legendPos val="r"/>
      <c:layout>
        <c:manualLayout>
          <c:xMode val="edge"/>
          <c:yMode val="edge"/>
          <c:x val="0.71576566306076328"/>
          <c:y val="0.17276195448589035"/>
          <c:w val="0.20407950166770739"/>
          <c:h val="0.18676309152532689"/>
        </c:manualLayout>
      </c:layout>
      <c:overlay val="1"/>
      <c:spPr>
        <a:ln>
          <a:noFill/>
        </a:ln>
      </c:spPr>
      <c:txPr>
        <a:bodyPr/>
        <a:lstStyle/>
        <a:p>
          <a:pPr>
            <a:defRPr sz="1400"/>
          </a:pPr>
          <a:endParaRPr lang="en-US"/>
        </a:p>
      </c:txPr>
    </c:legend>
    <c:plotVisOnly val="1"/>
    <c:dispBlanksAs val="gap"/>
    <c:showDLblsOverMax val="0"/>
  </c:chart>
  <c:spPr>
    <a:noFill/>
    <a:ln>
      <a:noFill/>
    </a:ln>
  </c:spPr>
  <c:txPr>
    <a:bodyPr/>
    <a:lstStyle/>
    <a:p>
      <a:pPr>
        <a:defRPr sz="1600">
          <a:solidFill>
            <a:schemeClr val="accent4"/>
          </a:solidFill>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US" sz="1600" b="0"/>
              <a:t>Flood Protection</a:t>
            </a:r>
          </a:p>
          <a:p>
            <a:pPr>
              <a:defRPr sz="1600" b="0"/>
            </a:pPr>
            <a:r>
              <a:rPr lang="en-US" sz="1600" b="0"/>
              <a:t> Investments</a:t>
            </a:r>
          </a:p>
        </c:rich>
      </c:tx>
      <c:layout>
        <c:manualLayout>
          <c:xMode val="edge"/>
          <c:yMode val="edge"/>
          <c:x val="0.37017615586513225"/>
          <c:y val="1.4510126532690875E-3"/>
        </c:manualLayout>
      </c:layout>
      <c:overlay val="1"/>
    </c:title>
    <c:autoTitleDeleted val="0"/>
    <c:plotArea>
      <c:layout/>
      <c:barChart>
        <c:barDir val="col"/>
        <c:grouping val="clustered"/>
        <c:varyColors val="0"/>
        <c:ser>
          <c:idx val="1"/>
          <c:order val="0"/>
          <c:tx>
            <c:strRef>
              <c:f>Sheet1!$C$1</c:f>
              <c:strCache>
                <c:ptCount val="1"/>
                <c:pt idx="0">
                  <c:v>Need</c:v>
                </c:pt>
              </c:strCache>
            </c:strRef>
          </c:tx>
          <c:spPr>
            <a:solidFill>
              <a:srgbClr val="CD7100"/>
            </a:solidFill>
          </c:spPr>
          <c:invertIfNegative val="0"/>
          <c:cat>
            <c:numRef>
              <c:f>Sheet1!$A$2</c:f>
              <c:numCache>
                <c:formatCode>General</c:formatCode>
                <c:ptCount val="1"/>
              </c:numCache>
            </c:numRef>
          </c:cat>
          <c:val>
            <c:numRef>
              <c:f>Sheet1!$C$2</c:f>
              <c:numCache>
                <c:formatCode>General</c:formatCode>
                <c:ptCount val="1"/>
                <c:pt idx="0">
                  <c:v>1400</c:v>
                </c:pt>
              </c:numCache>
            </c:numRef>
          </c:val>
        </c:ser>
        <c:ser>
          <c:idx val="0"/>
          <c:order val="1"/>
          <c:tx>
            <c:strRef>
              <c:f>Sheet1!$B$1</c:f>
              <c:strCache>
                <c:ptCount val="1"/>
                <c:pt idx="0">
                  <c:v>Current spending</c:v>
                </c:pt>
              </c:strCache>
            </c:strRef>
          </c:tx>
          <c:spPr>
            <a:solidFill>
              <a:srgbClr val="515153"/>
            </a:solidFill>
          </c:spPr>
          <c:invertIfNegative val="0"/>
          <c:cat>
            <c:numRef>
              <c:f>Sheet1!$A$2</c:f>
              <c:numCache>
                <c:formatCode>General</c:formatCode>
                <c:ptCount val="1"/>
              </c:numCache>
            </c:numRef>
          </c:cat>
          <c:val>
            <c:numRef>
              <c:f>Sheet1!$B$2</c:f>
              <c:numCache>
                <c:formatCode>General</c:formatCode>
                <c:ptCount val="1"/>
                <c:pt idx="0">
                  <c:v>632</c:v>
                </c:pt>
              </c:numCache>
            </c:numRef>
          </c:val>
        </c:ser>
        <c:dLbls>
          <c:showLegendKey val="0"/>
          <c:showVal val="0"/>
          <c:showCatName val="0"/>
          <c:showSerName val="0"/>
          <c:showPercent val="0"/>
          <c:showBubbleSize val="0"/>
        </c:dLbls>
        <c:gapWidth val="150"/>
        <c:axId val="1804160"/>
        <c:axId val="1805696"/>
      </c:barChart>
      <c:catAx>
        <c:axId val="1804160"/>
        <c:scaling>
          <c:orientation val="minMax"/>
        </c:scaling>
        <c:delete val="0"/>
        <c:axPos val="b"/>
        <c:numFmt formatCode="General" sourceLinked="1"/>
        <c:majorTickMark val="out"/>
        <c:minorTickMark val="none"/>
        <c:tickLblPos val="nextTo"/>
        <c:crossAx val="1805696"/>
        <c:crosses val="autoZero"/>
        <c:auto val="1"/>
        <c:lblAlgn val="ctr"/>
        <c:lblOffset val="100"/>
        <c:noMultiLvlLbl val="0"/>
      </c:catAx>
      <c:valAx>
        <c:axId val="1805696"/>
        <c:scaling>
          <c:orientation val="minMax"/>
        </c:scaling>
        <c:delete val="0"/>
        <c:axPos val="l"/>
        <c:title>
          <c:tx>
            <c:rich>
              <a:bodyPr rot="-5400000" vert="horz"/>
              <a:lstStyle/>
              <a:p>
                <a:pPr>
                  <a:defRPr sz="1400" b="0"/>
                </a:pPr>
                <a:r>
                  <a:rPr lang="en-US" sz="1400" b="0" dirty="0" smtClean="0"/>
                  <a:t>Millions 2012 $ per </a:t>
                </a:r>
                <a:r>
                  <a:rPr lang="en-US" sz="1400" b="0" dirty="0"/>
                  <a:t>year </a:t>
                </a:r>
              </a:p>
            </c:rich>
          </c:tx>
          <c:layout>
            <c:manualLayout>
              <c:xMode val="edge"/>
              <c:yMode val="edge"/>
              <c:x val="1.5404048051685845E-2"/>
              <c:y val="0.29391761664120342"/>
            </c:manualLayout>
          </c:layout>
          <c:overlay val="0"/>
        </c:title>
        <c:numFmt formatCode="#,##0" sourceLinked="0"/>
        <c:majorTickMark val="out"/>
        <c:minorTickMark val="none"/>
        <c:tickLblPos val="nextTo"/>
        <c:txPr>
          <a:bodyPr/>
          <a:lstStyle/>
          <a:p>
            <a:pPr>
              <a:defRPr sz="1400"/>
            </a:pPr>
            <a:endParaRPr lang="en-US"/>
          </a:p>
        </c:txPr>
        <c:crossAx val="1804160"/>
        <c:crosses val="autoZero"/>
        <c:crossBetween val="between"/>
      </c:valAx>
    </c:plotArea>
    <c:legend>
      <c:legendPos val="r"/>
      <c:layout>
        <c:manualLayout>
          <c:xMode val="edge"/>
          <c:yMode val="edge"/>
          <c:x val="0.53770038360589545"/>
          <c:y val="0.20945538057742782"/>
          <c:w val="0.46027123412108073"/>
          <c:h val="0.22411824397001739"/>
        </c:manualLayout>
      </c:layout>
      <c:overlay val="0"/>
      <c:txPr>
        <a:bodyPr/>
        <a:lstStyle/>
        <a:p>
          <a:pPr>
            <a:defRPr sz="1400"/>
          </a:pPr>
          <a:endParaRPr lang="en-US"/>
        </a:p>
      </c:txPr>
    </c:legend>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96905692084577"/>
          <c:y val="0.10961497352302399"/>
          <c:w val="0.82681970494320578"/>
          <c:h val="0.74503135752458571"/>
        </c:manualLayout>
      </c:layout>
      <c:barChart>
        <c:barDir val="bar"/>
        <c:grouping val="clustered"/>
        <c:varyColors val="0"/>
        <c:ser>
          <c:idx val="0"/>
          <c:order val="0"/>
          <c:tx>
            <c:v>Current per capita local flood spending</c:v>
          </c:tx>
          <c:invertIfNegative val="0"/>
          <c:dLbls>
            <c:txPr>
              <a:bodyPr/>
              <a:lstStyle/>
              <a:p>
                <a:pPr>
                  <a:defRPr sz="900"/>
                </a:pPr>
                <a:endParaRPr lang="en-US"/>
              </a:p>
            </c:txPr>
            <c:showLegendKey val="0"/>
            <c:showVal val="1"/>
            <c:showCatName val="0"/>
            <c:showSerName val="0"/>
            <c:showPercent val="0"/>
            <c:showBubbleSize val="0"/>
            <c:showLeaderLines val="0"/>
          </c:dLbls>
          <c:cat>
            <c:strRef>
              <c:f>'All Flood Data by County'!$A$62:$A$71</c:f>
              <c:strCache>
                <c:ptCount val="10"/>
                <c:pt idx="0">
                  <c:v>North Coast</c:v>
                </c:pt>
                <c:pt idx="1">
                  <c:v>Bay Area</c:v>
                </c:pt>
                <c:pt idx="2">
                  <c:v>Central Coast</c:v>
                </c:pt>
                <c:pt idx="3">
                  <c:v>South Coast</c:v>
                </c:pt>
                <c:pt idx="4">
                  <c:v>Sacramento River</c:v>
                </c:pt>
                <c:pt idx="5">
                  <c:v>San Joaquin River</c:v>
                </c:pt>
                <c:pt idx="6">
                  <c:v>Tulare Lake</c:v>
                </c:pt>
                <c:pt idx="7">
                  <c:v>Lahontan</c:v>
                </c:pt>
                <c:pt idx="8">
                  <c:v>Colorado River</c:v>
                </c:pt>
                <c:pt idx="9">
                  <c:v>CALIFORNIA</c:v>
                </c:pt>
              </c:strCache>
            </c:strRef>
          </c:cat>
          <c:val>
            <c:numRef>
              <c:f>'All Flood Data by County'!$V$62:$V$71</c:f>
              <c:numCache>
                <c:formatCode>_(* #,##0_);_(* \(#,##0\);_(* "-"??_);_(@_)</c:formatCode>
                <c:ptCount val="10"/>
                <c:pt idx="0">
                  <c:v>73.735594856973989</c:v>
                </c:pt>
                <c:pt idx="1">
                  <c:v>38.042119697120434</c:v>
                </c:pt>
                <c:pt idx="2">
                  <c:v>40.649181764639891</c:v>
                </c:pt>
                <c:pt idx="3">
                  <c:v>25.741611168512172</c:v>
                </c:pt>
                <c:pt idx="4">
                  <c:v>42.843753283157703</c:v>
                </c:pt>
                <c:pt idx="5">
                  <c:v>22.009150880744521</c:v>
                </c:pt>
                <c:pt idx="6">
                  <c:v>18.404404252457891</c:v>
                </c:pt>
                <c:pt idx="7">
                  <c:v>0.87274337814073777</c:v>
                </c:pt>
                <c:pt idx="8">
                  <c:v>0</c:v>
                </c:pt>
                <c:pt idx="9">
                  <c:v>28.577276129024881</c:v>
                </c:pt>
              </c:numCache>
            </c:numRef>
          </c:val>
        </c:ser>
        <c:ser>
          <c:idx val="1"/>
          <c:order val="1"/>
          <c:tx>
            <c:v>Per capita cost of closing investment gap with local funding</c:v>
          </c:tx>
          <c:invertIfNegative val="0"/>
          <c:dLbls>
            <c:txPr>
              <a:bodyPr/>
              <a:lstStyle/>
              <a:p>
                <a:pPr>
                  <a:defRPr sz="900"/>
                </a:pPr>
                <a:endParaRPr lang="en-US"/>
              </a:p>
            </c:txPr>
            <c:showLegendKey val="0"/>
            <c:showVal val="1"/>
            <c:showCatName val="0"/>
            <c:showSerName val="0"/>
            <c:showPercent val="0"/>
            <c:showBubbleSize val="0"/>
            <c:showLeaderLines val="0"/>
          </c:dLbls>
          <c:cat>
            <c:strRef>
              <c:f>'All Flood Data by County'!$A$62:$A$71</c:f>
              <c:strCache>
                <c:ptCount val="10"/>
                <c:pt idx="0">
                  <c:v>North Coast</c:v>
                </c:pt>
                <c:pt idx="1">
                  <c:v>Bay Area</c:v>
                </c:pt>
                <c:pt idx="2">
                  <c:v>Central Coast</c:v>
                </c:pt>
                <c:pt idx="3">
                  <c:v>South Coast</c:v>
                </c:pt>
                <c:pt idx="4">
                  <c:v>Sacramento River</c:v>
                </c:pt>
                <c:pt idx="5">
                  <c:v>San Joaquin River</c:v>
                </c:pt>
                <c:pt idx="6">
                  <c:v>Tulare Lake</c:v>
                </c:pt>
                <c:pt idx="7">
                  <c:v>Lahontan</c:v>
                </c:pt>
                <c:pt idx="8">
                  <c:v>Colorado River</c:v>
                </c:pt>
                <c:pt idx="9">
                  <c:v>CALIFORNIA</c:v>
                </c:pt>
              </c:strCache>
            </c:strRef>
          </c:cat>
          <c:val>
            <c:numRef>
              <c:f>'All Flood Data by County'!$Y$62:$Y$71</c:f>
              <c:numCache>
                <c:formatCode>_(* #,##0_);_(* \(#,##0\);_(* "-"??_);_(@_)</c:formatCode>
                <c:ptCount val="10"/>
                <c:pt idx="0">
                  <c:v>5.7322164038335499</c:v>
                </c:pt>
                <c:pt idx="1">
                  <c:v>20.580669237130525</c:v>
                </c:pt>
                <c:pt idx="2">
                  <c:v>14.748041777755704</c:v>
                </c:pt>
                <c:pt idx="3">
                  <c:v>13.869696561428798</c:v>
                </c:pt>
                <c:pt idx="4">
                  <c:v>150.75343524143588</c:v>
                </c:pt>
                <c:pt idx="5">
                  <c:v>85.161933762296556</c:v>
                </c:pt>
                <c:pt idx="6">
                  <c:v>18.796202135943624</c:v>
                </c:pt>
                <c:pt idx="7">
                  <c:v>5.9137472633820485</c:v>
                </c:pt>
                <c:pt idx="8">
                  <c:v>2.7502750275027501</c:v>
                </c:pt>
                <c:pt idx="9">
                  <c:v>28.945240174243601</c:v>
                </c:pt>
              </c:numCache>
            </c:numRef>
          </c:val>
        </c:ser>
        <c:ser>
          <c:idx val="2"/>
          <c:order val="2"/>
          <c:tx>
            <c:v>Per capita cost of closing gap if funded with state general fund</c:v>
          </c:tx>
          <c:spPr>
            <a:solidFill>
              <a:schemeClr val="tx2"/>
            </a:solidFill>
          </c:spPr>
          <c:invertIfNegative val="0"/>
          <c:dLbls>
            <c:txPr>
              <a:bodyPr/>
              <a:lstStyle/>
              <a:p>
                <a:pPr>
                  <a:defRPr sz="900"/>
                </a:pPr>
                <a:endParaRPr lang="en-US"/>
              </a:p>
            </c:txPr>
            <c:showLegendKey val="0"/>
            <c:showVal val="1"/>
            <c:showCatName val="0"/>
            <c:showSerName val="0"/>
            <c:showPercent val="0"/>
            <c:showBubbleSize val="0"/>
            <c:showLeaderLines val="0"/>
          </c:dLbls>
          <c:val>
            <c:numRef>
              <c:f>'All Flood Data by County'!$N$62:$N$71</c:f>
              <c:numCache>
                <c:formatCode>0</c:formatCode>
                <c:ptCount val="10"/>
                <c:pt idx="0">
                  <c:v>25.209097795468466</c:v>
                </c:pt>
                <c:pt idx="1">
                  <c:v>45.980455316368158</c:v>
                </c:pt>
                <c:pt idx="2">
                  <c:v>27.907033322421462</c:v>
                </c:pt>
                <c:pt idx="3">
                  <c:v>28.500642733563396</c:v>
                </c:pt>
                <c:pt idx="4">
                  <c:v>24.418804986053853</c:v>
                </c:pt>
                <c:pt idx="5">
                  <c:v>18.366583714656727</c:v>
                </c:pt>
                <c:pt idx="6">
                  <c:v>19.517486585824148</c:v>
                </c:pt>
                <c:pt idx="7">
                  <c:v>22.549481894607133</c:v>
                </c:pt>
                <c:pt idx="8">
                  <c:v>17.374459161094556</c:v>
                </c:pt>
                <c:pt idx="9">
                  <c:v>30.298565648649827</c:v>
                </c:pt>
              </c:numCache>
            </c:numRef>
          </c:val>
        </c:ser>
        <c:dLbls>
          <c:showLegendKey val="0"/>
          <c:showVal val="0"/>
          <c:showCatName val="0"/>
          <c:showSerName val="0"/>
          <c:showPercent val="0"/>
          <c:showBubbleSize val="0"/>
        </c:dLbls>
        <c:gapWidth val="150"/>
        <c:axId val="136774784"/>
        <c:axId val="136776320"/>
      </c:barChart>
      <c:catAx>
        <c:axId val="136774784"/>
        <c:scaling>
          <c:orientation val="maxMin"/>
        </c:scaling>
        <c:delete val="0"/>
        <c:axPos val="l"/>
        <c:numFmt formatCode="_(* #,##0_);_(* \(#,##0\);_(* &quot;-&quot;??_);_(@_)" sourceLinked="1"/>
        <c:majorTickMark val="out"/>
        <c:minorTickMark val="none"/>
        <c:tickLblPos val="nextTo"/>
        <c:crossAx val="136776320"/>
        <c:crosses val="autoZero"/>
        <c:auto val="1"/>
        <c:lblAlgn val="ctr"/>
        <c:lblOffset val="100"/>
        <c:noMultiLvlLbl val="0"/>
      </c:catAx>
      <c:valAx>
        <c:axId val="136776320"/>
        <c:scaling>
          <c:orientation val="minMax"/>
        </c:scaling>
        <c:delete val="0"/>
        <c:axPos val="t"/>
        <c:title>
          <c:tx>
            <c:rich>
              <a:bodyPr/>
              <a:lstStyle/>
              <a:p>
                <a:pPr>
                  <a:defRPr/>
                </a:pPr>
                <a:r>
                  <a:rPr lang="en-US"/>
                  <a:t>Dollars per capita per year</a:t>
                </a:r>
              </a:p>
            </c:rich>
          </c:tx>
          <c:layout/>
          <c:overlay val="0"/>
        </c:title>
        <c:numFmt formatCode="_(* #,##0_);_(* \(#,##0\);_(* &quot;-&quot;??_);_(@_)" sourceLinked="1"/>
        <c:majorTickMark val="out"/>
        <c:minorTickMark val="none"/>
        <c:tickLblPos val="nextTo"/>
        <c:crossAx val="136774784"/>
        <c:crosses val="autoZero"/>
        <c:crossBetween val="between"/>
      </c:valAx>
    </c:plotArea>
    <c:legend>
      <c:legendPos val="b"/>
      <c:layout>
        <c:manualLayout>
          <c:xMode val="edge"/>
          <c:yMode val="edge"/>
          <c:x val="0.10069790022226033"/>
          <c:y val="0.86456360574928626"/>
          <c:w val="0.83064069318074452"/>
          <c:h val="8.089138339149321E-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0.73705</cdr:x>
      <cdr:y>0.11389</cdr:y>
    </cdr:from>
    <cdr:to>
      <cdr:x>0.9413</cdr:x>
      <cdr:y>0.19072</cdr:y>
    </cdr:to>
    <cdr:sp macro="" textlink="">
      <cdr:nvSpPr>
        <cdr:cNvPr id="2" name="TextBox 1"/>
        <cdr:cNvSpPr txBox="1"/>
      </cdr:nvSpPr>
      <cdr:spPr>
        <a:xfrm xmlns:a="http://schemas.openxmlformats.org/drawingml/2006/main">
          <a:off x="6087029" y="574158"/>
          <a:ext cx="1686816" cy="387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rgbClr val="706123"/>
              </a:solidFill>
            </a:rPr>
            <a:t>Sources:</a:t>
          </a:r>
          <a:endParaRPr lang="en-US" sz="1400" dirty="0">
            <a:solidFill>
              <a:srgbClr val="706123"/>
            </a:solidFill>
          </a:endParaRPr>
        </a:p>
      </cdr:txBody>
    </cdr:sp>
  </cdr:relSizeAnchor>
  <cdr:relSizeAnchor xmlns:cdr="http://schemas.openxmlformats.org/drawingml/2006/chartDrawing">
    <cdr:from>
      <cdr:x>0.46499</cdr:x>
      <cdr:y>0.69477</cdr:y>
    </cdr:from>
    <cdr:to>
      <cdr:x>0.54855</cdr:x>
      <cdr:y>0.7764</cdr:y>
    </cdr:to>
    <cdr:sp macro="" textlink="">
      <cdr:nvSpPr>
        <cdr:cNvPr id="3" name="TextBox 4"/>
        <cdr:cNvSpPr txBox="1"/>
      </cdr:nvSpPr>
      <cdr:spPr>
        <a:xfrm xmlns:a="http://schemas.openxmlformats.org/drawingml/2006/main">
          <a:off x="3754940" y="3143428"/>
          <a:ext cx="6747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r>
            <a:rPr lang="en-US" sz="1800" b="0" dirty="0" smtClean="0">
              <a:solidFill>
                <a:schemeClr val="tx1">
                  <a:lumMod val="60000"/>
                  <a:lumOff val="40000"/>
                </a:schemeClr>
              </a:solidFill>
              <a:latin typeface="Arial" pitchFamily="34" charset="0"/>
              <a:cs typeface="Arial" pitchFamily="34" charset="0"/>
            </a:rPr>
            <a:t>$2.2 </a:t>
          </a:r>
          <a:endParaRPr lang="en-US" sz="1800" b="0" dirty="0">
            <a:solidFill>
              <a:schemeClr val="tx1">
                <a:lumMod val="60000"/>
                <a:lumOff val="40000"/>
              </a:schemeClr>
            </a:solidFill>
            <a:latin typeface="Arial" pitchFamily="34" charset="0"/>
            <a:cs typeface="Arial" pitchFamily="34" charset="0"/>
          </a:endParaRPr>
        </a:p>
      </cdr:txBody>
    </cdr:sp>
  </cdr:relSizeAnchor>
  <cdr:relSizeAnchor xmlns:cdr="http://schemas.openxmlformats.org/drawingml/2006/chartDrawing">
    <cdr:from>
      <cdr:x>0.31033</cdr:x>
      <cdr:y>0.47097</cdr:y>
    </cdr:from>
    <cdr:to>
      <cdr:x>0.39389</cdr:x>
      <cdr:y>0.5526</cdr:y>
    </cdr:to>
    <cdr:sp macro="" textlink="">
      <cdr:nvSpPr>
        <cdr:cNvPr id="4" name="TextBox 4"/>
        <cdr:cNvSpPr txBox="1"/>
      </cdr:nvSpPr>
      <cdr:spPr>
        <a:xfrm xmlns:a="http://schemas.openxmlformats.org/drawingml/2006/main">
          <a:off x="2505993" y="2130877"/>
          <a:ext cx="67477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r>
            <a:rPr lang="en-US" sz="1800" b="0" dirty="0" smtClean="0">
              <a:solidFill>
                <a:schemeClr val="tx1">
                  <a:lumMod val="60000"/>
                  <a:lumOff val="40000"/>
                </a:schemeClr>
              </a:solidFill>
              <a:latin typeface="Arial" pitchFamily="34" charset="0"/>
              <a:cs typeface="Arial" pitchFamily="34" charset="0"/>
            </a:rPr>
            <a:t>$9.6 </a:t>
          </a:r>
          <a:endParaRPr lang="en-US" sz="1800" b="0" dirty="0">
            <a:solidFill>
              <a:schemeClr val="tx1">
                <a:lumMod val="60000"/>
                <a:lumOff val="40000"/>
              </a:schemeClr>
            </a:solidFill>
            <a:latin typeface="Arial" pitchFamily="34" charset="0"/>
            <a:cs typeface="Arial" pitchFamily="34" charset="0"/>
          </a:endParaRPr>
        </a:p>
      </cdr:txBody>
    </cdr:sp>
  </cdr:relSizeAnchor>
  <cdr:relSizeAnchor xmlns:cdr="http://schemas.openxmlformats.org/drawingml/2006/chartDrawing">
    <cdr:from>
      <cdr:x>0.62205</cdr:x>
      <cdr:y>0.73333</cdr:y>
    </cdr:from>
    <cdr:to>
      <cdr:x>0.70561</cdr:x>
      <cdr:y>0.81496</cdr:y>
    </cdr:to>
    <cdr:sp macro="" textlink="">
      <cdr:nvSpPr>
        <cdr:cNvPr id="5" name="TextBox 4"/>
        <cdr:cNvSpPr txBox="1"/>
      </cdr:nvSpPr>
      <cdr:spPr>
        <a:xfrm xmlns:a="http://schemas.openxmlformats.org/drawingml/2006/main">
          <a:off x="5023230" y="3317889"/>
          <a:ext cx="67477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r>
            <a:rPr lang="en-US" sz="1800" b="0" dirty="0" smtClean="0">
              <a:solidFill>
                <a:schemeClr val="tx1">
                  <a:lumMod val="60000"/>
                  <a:lumOff val="40000"/>
                </a:schemeClr>
              </a:solidFill>
              <a:latin typeface="Arial" pitchFamily="34" charset="0"/>
              <a:cs typeface="Arial" pitchFamily="34" charset="0"/>
            </a:rPr>
            <a:t>&lt;$1</a:t>
          </a:r>
          <a:endParaRPr lang="en-US" sz="1800" b="0" dirty="0">
            <a:solidFill>
              <a:schemeClr val="tx1">
                <a:lumMod val="60000"/>
                <a:lumOff val="40000"/>
              </a:schemeClr>
            </a:solidFill>
            <a:latin typeface="Arial" pitchFamily="34" charset="0"/>
            <a:cs typeface="Arial" pitchFamily="34" charset="0"/>
          </a:endParaRPr>
        </a:p>
      </cdr:txBody>
    </cdr:sp>
  </cdr:relSizeAnchor>
  <cdr:relSizeAnchor xmlns:cdr="http://schemas.openxmlformats.org/drawingml/2006/chartDrawing">
    <cdr:from>
      <cdr:x>0.7738</cdr:x>
      <cdr:y>0.73333</cdr:y>
    </cdr:from>
    <cdr:to>
      <cdr:x>0.85736</cdr:x>
      <cdr:y>0.81496</cdr:y>
    </cdr:to>
    <cdr:sp macro="" textlink="">
      <cdr:nvSpPr>
        <cdr:cNvPr id="7" name="TextBox 1"/>
        <cdr:cNvSpPr txBox="1"/>
      </cdr:nvSpPr>
      <cdr:spPr>
        <a:xfrm xmlns:a="http://schemas.openxmlformats.org/drawingml/2006/main">
          <a:off x="6248693" y="3317889"/>
          <a:ext cx="6747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solidFill>
                <a:schemeClr val="tx1">
                  <a:lumMod val="60000"/>
                  <a:lumOff val="40000"/>
                </a:schemeClr>
              </a:solidFill>
              <a:latin typeface="Arial" pitchFamily="34" charset="0"/>
              <a:cs typeface="Arial" pitchFamily="34" charset="0"/>
            </a:rPr>
            <a:t>&lt;$1</a:t>
          </a:r>
          <a:endParaRPr lang="en-US" sz="1800" dirty="0">
            <a:solidFill>
              <a:schemeClr val="tx1">
                <a:lumMod val="60000"/>
                <a:lumOff val="40000"/>
              </a:schemeClr>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0.63003</cdr:x>
      <cdr:y>0.58566</cdr:y>
    </cdr:from>
    <cdr:to>
      <cdr:x>0.87599</cdr:x>
      <cdr:y>0.74269</cdr:y>
    </cdr:to>
    <cdr:sp macro="" textlink="">
      <cdr:nvSpPr>
        <cdr:cNvPr id="2" name="TextBox 1"/>
        <cdr:cNvSpPr txBox="1"/>
      </cdr:nvSpPr>
      <cdr:spPr>
        <a:xfrm xmlns:a="http://schemas.openxmlformats.org/drawingml/2006/main">
          <a:off x="2496418" y="2990029"/>
          <a:ext cx="974592" cy="8017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0" dirty="0">
              <a:solidFill>
                <a:schemeClr val="tx1"/>
              </a:solidFill>
              <a:latin typeface="Arial" pitchFamily="34" charset="0"/>
              <a:cs typeface="Arial" pitchFamily="34" charset="0"/>
            </a:rPr>
            <a:t>F</a:t>
          </a:r>
          <a:r>
            <a:rPr lang="en-US" sz="1400" b="0" dirty="0" smtClean="0">
              <a:solidFill>
                <a:schemeClr val="tx1"/>
              </a:solidFill>
              <a:latin typeface="Arial" pitchFamily="34" charset="0"/>
              <a:cs typeface="Arial" pitchFamily="34" charset="0"/>
            </a:rPr>
            <a:t>rom bond funds</a:t>
          </a:r>
          <a:endParaRPr lang="en-US" sz="1400" b="0"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38AE40-312A-DA4C-995B-4E5B1E110CD9}" type="datetime1">
              <a:rPr lang="en-US" smtClean="0"/>
              <a:t>9/16/2015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3DAA35-EBEE-0840-84B0-015896E8B644}" type="slidenum">
              <a:rPr lang="en-US" smtClean="0"/>
              <a:t>‹#›</a:t>
            </a:fld>
            <a:endParaRPr lang="en-US"/>
          </a:p>
        </p:txBody>
      </p:sp>
    </p:spTree>
    <p:extLst>
      <p:ext uri="{BB962C8B-B14F-4D97-AF65-F5344CB8AC3E}">
        <p14:creationId xmlns:p14="http://schemas.microsoft.com/office/powerpoint/2010/main" val="21672424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9D68-D648-8645-8BB8-650BEC66E8EF}" type="datetime1">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71061-2EAD-FF40-8A50-0116D665ECD9}" type="slidenum">
              <a:rPr lang="en-US" smtClean="0"/>
              <a:t>‹#›</a:t>
            </a:fld>
            <a:endParaRPr lang="en-US"/>
          </a:p>
        </p:txBody>
      </p:sp>
    </p:spTree>
    <p:extLst>
      <p:ext uri="{BB962C8B-B14F-4D97-AF65-F5344CB8AC3E}">
        <p14:creationId xmlns:p14="http://schemas.microsoft.com/office/powerpoint/2010/main" val="2186669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Damaging floods are common throughout California.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 the past 60 years, every county has been declared a state or federal flood disaster area multiple times.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One in five residents lives in a flood-prone area.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Four percent of all Californians live in areas that flood frequently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17 percent are protected by levees and other infrastructure against a “100-year” flood—a flood with a 1 percent chance of occurring in any year. But these people remain vulnerable to larger, less frequent floods. The 100-year federal standard is generally considered insufficient for urban areas, where damages from larger floods would be quite high.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replacement value of buildings vulnerable to floods exceeds $575 billion. Roads, airports, and other public infrastructure are also exposed.</a:t>
            </a:r>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2</a:t>
            </a:fld>
            <a:endParaRPr lang="en-US"/>
          </a:p>
        </p:txBody>
      </p:sp>
    </p:spTree>
    <p:extLst>
      <p:ext uri="{BB962C8B-B14F-4D97-AF65-F5344CB8AC3E}">
        <p14:creationId xmlns:p14="http://schemas.microsoft.com/office/powerpoint/2010/main" val="88381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California flood management faces significant challenges.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Population growth and new development are increasing the threats to public safety and the economic risk from flooding.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is a lack of awareness among Californians regarding their flood risk (especially during an extended drought)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0" i="1" u="none" strike="noStrike" kern="1200" baseline="0" dirty="0" err="1" smtClean="0">
                <a:solidFill>
                  <a:schemeClr val="tx1"/>
                </a:solidFill>
                <a:latin typeface="+mn-lt"/>
                <a:ea typeface="+mn-ea"/>
                <a:cs typeface="+mn-cs"/>
              </a:rPr>
              <a:t>Paterno</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court decision in 2003 held the state liable for damages caused by failure of a locally maintained levee, exposing taxpayers to billions of dollars in potential costs.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There is a large and growing gap between flood infrastructure needs and rates of investment, with declining federal and state support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changing climate is likely to bring larger and more frequent floods, increasing pressure on flood management systems that were designed for conditions in the early 20th century.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Finally, a rising sea level and extreme high tides are increasing flood risk in communities bordering the ocean, the San Francisco Bay, and the Delta.</a:t>
            </a:r>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3</a:t>
            </a:fld>
            <a:endParaRPr lang="en-US"/>
          </a:p>
        </p:txBody>
      </p:sp>
    </p:spTree>
    <p:extLst>
      <p:ext uri="{BB962C8B-B14F-4D97-AF65-F5344CB8AC3E}">
        <p14:creationId xmlns:p14="http://schemas.microsoft.com/office/powerpoint/2010/main" val="163303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28" y="4343798"/>
            <a:ext cx="5485946" cy="4113609"/>
          </a:xfrm>
          <a:prstGeom prst="rect">
            <a:avLst/>
          </a:prstGeom>
        </p:spPr>
        <p:txBody>
          <a:bodyPr lIns="87938" tIns="43969" rIns="87938" bIns="43969"/>
          <a:lstStyle/>
          <a:p>
            <a:pPr marL="171450" indent="-171450">
              <a:buFont typeface="Arial" panose="020B0604020202020204" pitchFamily="34" charset="0"/>
              <a:buChar char="•"/>
            </a:pPr>
            <a:r>
              <a:rPr lang="en-US" dirty="0" smtClean="0"/>
              <a:t>California spends over $30 billion annually on its water system,</a:t>
            </a:r>
            <a:r>
              <a:rPr lang="en-US" baseline="0" dirty="0" smtClean="0"/>
              <a:t> floods are a small portion of that. </a:t>
            </a:r>
          </a:p>
          <a:p>
            <a:pPr marL="171450" indent="-171450">
              <a:buFont typeface="Arial" panose="020B0604020202020204" pitchFamily="34" charset="0"/>
              <a:buChar char="•"/>
            </a:pPr>
            <a:r>
              <a:rPr lang="en-US" baseline="0" dirty="0" smtClean="0"/>
              <a:t>Water supply and wastewater make up the majority of funding, they are generally able to keep up with needs because of the ability to charge ratepayers. </a:t>
            </a:r>
          </a:p>
          <a:p>
            <a:pPr marL="171450" indent="-171450">
              <a:buFont typeface="Arial" panose="020B0604020202020204" pitchFamily="34" charset="0"/>
              <a:buChar char="•"/>
            </a:pPr>
            <a:r>
              <a:rPr lang="en-US" baseline="0" dirty="0" smtClean="0"/>
              <a:t>Saw that before this you were discussing stormwater management,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water quality category includes management of wastewater and approximately $500 million for polluted stormwater and other runoff</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Flood protection: 2,152</a:t>
            </a:r>
          </a:p>
          <a:p>
            <a:r>
              <a:rPr lang="en-US" sz="1200" b="0" i="0" u="none" strike="noStrike" kern="1200" baseline="0" dirty="0" smtClean="0">
                <a:solidFill>
                  <a:schemeClr val="tx1"/>
                </a:solidFill>
                <a:latin typeface="+mn-lt"/>
                <a:ea typeface="+mn-ea"/>
                <a:cs typeface="+mn-cs"/>
              </a:rPr>
              <a:t>Local: Flood management agencies:1,348</a:t>
            </a:r>
          </a:p>
          <a:p>
            <a:r>
              <a:rPr lang="en-US" sz="1200" b="0" i="0" u="none" strike="noStrike" kern="1200" baseline="0" dirty="0" smtClean="0">
                <a:solidFill>
                  <a:schemeClr val="tx1"/>
                </a:solidFill>
                <a:latin typeface="+mn-lt"/>
                <a:ea typeface="+mn-ea"/>
                <a:cs typeface="+mn-cs"/>
              </a:rPr>
              <a:t>Local: Flood insurance premiums (private residents and businesses): 204</a:t>
            </a:r>
          </a:p>
          <a:p>
            <a:r>
              <a:rPr lang="en-US" sz="1200" b="0" i="0" u="none" strike="noStrike" kern="1200" baseline="0" dirty="0" smtClean="0">
                <a:solidFill>
                  <a:schemeClr val="tx1"/>
                </a:solidFill>
                <a:latin typeface="+mn-lt"/>
                <a:ea typeface="+mn-ea"/>
                <a:cs typeface="+mn-cs"/>
              </a:rPr>
              <a:t>State: Flood management (DWR): 346</a:t>
            </a:r>
          </a:p>
          <a:p>
            <a:r>
              <a:rPr lang="en-US" sz="1200" b="0" i="0" u="none" strike="noStrike" kern="1200" baseline="0" dirty="0" smtClean="0">
                <a:solidFill>
                  <a:schemeClr val="tx1"/>
                </a:solidFill>
                <a:latin typeface="+mn-lt"/>
                <a:ea typeface="+mn-ea"/>
                <a:cs typeface="+mn-cs"/>
              </a:rPr>
              <a:t>Federal: Flood management (USACE) : 239</a:t>
            </a:r>
          </a:p>
          <a:p>
            <a:r>
              <a:rPr lang="en-US" sz="1200" b="0" i="0" u="none" strike="noStrike" kern="1200" baseline="0" dirty="0" smtClean="0">
                <a:solidFill>
                  <a:schemeClr val="tx1"/>
                </a:solidFill>
                <a:latin typeface="+mn-lt"/>
                <a:ea typeface="+mn-ea"/>
                <a:cs typeface="+mn-cs"/>
              </a:rPr>
              <a:t>Federal: Floodplain mapping (FEMA) :14</a:t>
            </a:r>
            <a:endParaRPr lang="en-US" dirty="0"/>
          </a:p>
        </p:txBody>
      </p:sp>
    </p:spTree>
    <p:extLst>
      <p:ext uri="{BB962C8B-B14F-4D97-AF65-F5344CB8AC3E}">
        <p14:creationId xmlns:p14="http://schemas.microsoft.com/office/powerpoint/2010/main" val="128026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Bonds passed in the 2000s authorized almost $5 billion in flood protection funding.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While the majority of flood funding went towards levee maintenance other types of projects are beneficial.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Flood protection can be improved by setting levees back from rivers and allowing waters to spread out on undeveloped floodplains.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Such an approach also boosts habitat, as the Yolo Bypass near Sacramento shows.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Better fire management in upstream forests can diminish peak flood flows and mudslides.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Retaining more urban stormwater—by using rain gardens, for example—can reduce nuisance flooding, improve surface water quality, and recharge groundwater basins.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type of multi-benefit projects can be challenging to fund and permit.</a:t>
            </a:r>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5</a:t>
            </a:fld>
            <a:endParaRPr lang="en-US"/>
          </a:p>
        </p:txBody>
      </p:sp>
    </p:spTree>
    <p:extLst>
      <p:ext uri="{BB962C8B-B14F-4D97-AF65-F5344CB8AC3E}">
        <p14:creationId xmlns:p14="http://schemas.microsoft.com/office/powerpoint/2010/main" val="139676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recent state study put the cost of upgrading levees and other defenses at more than $34 billion, leaving an annual funding gap of $800 million to $1 billion for making these investments within a 25-year time frame. Because federal and state funds are limited, the funding burden will increasingly fall on localities.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Local taxes and fees currently fund most maintenance but pay for less than half of infrastructure investments.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average, filling the gap would require roughly doubling local spending.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F71061-2EAD-FF40-8A50-0116D665ECD9}" type="slidenum">
              <a:rPr lang="en-US" smtClean="0"/>
              <a:t>6</a:t>
            </a:fld>
            <a:endParaRPr lang="en-US"/>
          </a:p>
        </p:txBody>
      </p:sp>
    </p:spTree>
    <p:extLst>
      <p:ext uri="{BB962C8B-B14F-4D97-AF65-F5344CB8AC3E}">
        <p14:creationId xmlns:p14="http://schemas.microsoft.com/office/powerpoint/2010/main" val="285104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may not seem large, on average: In 2011, Californians spent $31 per, and it would cost another $30 per person per year to fill this gap</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would be significantly more in some areas of California, especially the Central Valley.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Costs to local residents could vary widely, depending on whether the flood funding gap were paid for with local fees and taxes or state general fund taxes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see this, compare the middle bars showing additional costs to regional residents if the gap is funded with local taxes and fees to the bottom bars showing additional costs to residents if the gap is instead paid for by state general fund taxes.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only local funding is available, additional per capita costs would be especially high in the Sacramento and San Joaquin River regions, which together account for half of the total estimated needs.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state general fund taxes are available, residents in coastal areas, and especially the San Francisco Bay Area, would pay a much higher share of the costs because the state’s general fund relies heavily on progressive income taxes, and incomes are generally higher in the coastal regions.</a:t>
            </a:r>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7</a:t>
            </a:fld>
            <a:endParaRPr lang="en-US"/>
          </a:p>
        </p:txBody>
      </p:sp>
    </p:spTree>
    <p:extLst>
      <p:ext uri="{BB962C8B-B14F-4D97-AF65-F5344CB8AC3E}">
        <p14:creationId xmlns:p14="http://schemas.microsoft.com/office/powerpoint/2010/main" val="107054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2000, state bonds have helped fund all five gap areas, and Proposition 1 extends some of that support. But bonds are not a reliable long-term funding source.</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address funding gaps we need to find a way to expand local funding tools. Local flood management agencies need more ways to raise funds, and this may require reforming Prop 218 to treat flood agencies like water and sewer utilities—that is, by requiring transparent accounting but allowing elected governing boards to raise fees.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Increase incentives to carry flood insurance. To help manage risk, California should expand flood insurance use. One novel</a:t>
            </a:r>
          </a:p>
          <a:p>
            <a:r>
              <a:rPr lang="en-US" sz="1200" b="0" i="0" u="none" strike="noStrike" kern="1200" baseline="0" dirty="0" smtClean="0">
                <a:solidFill>
                  <a:schemeClr val="tx1"/>
                </a:solidFill>
                <a:latin typeface="+mn-lt"/>
                <a:ea typeface="+mn-ea"/>
                <a:cs typeface="+mn-cs"/>
              </a:rPr>
              <a:t>approach would give local or regional flood management agencies authority to buy insurance for the community. Pooling resources</a:t>
            </a:r>
          </a:p>
          <a:p>
            <a:r>
              <a:rPr lang="en-US" sz="1200" b="0" i="0" u="none" strike="noStrike" kern="1200" baseline="0" dirty="0" smtClean="0">
                <a:solidFill>
                  <a:schemeClr val="tx1"/>
                </a:solidFill>
                <a:latin typeface="+mn-lt"/>
                <a:ea typeface="+mn-ea"/>
                <a:cs typeface="+mn-cs"/>
              </a:rPr>
              <a:t>this way would increase coverage and cut costs. The legislature could encourage this by creating mechanisms to recover costs</a:t>
            </a:r>
          </a:p>
          <a:p>
            <a:r>
              <a:rPr lang="en-US" sz="1200" b="0" i="0" u="none" strike="noStrike" kern="1200" baseline="0" dirty="0" smtClean="0">
                <a:solidFill>
                  <a:schemeClr val="tx1"/>
                </a:solidFill>
                <a:latin typeface="+mn-lt"/>
                <a:ea typeface="+mn-ea"/>
                <a:cs typeface="+mn-cs"/>
              </a:rPr>
              <a:t>through assessments or fees.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Build on Central Valley reforms. In 2007, California enacted a package of flood management reforms for the Central Valley,</a:t>
            </a:r>
          </a:p>
          <a:p>
            <a:r>
              <a:rPr lang="en-US" sz="1200" b="0" i="0" u="none" strike="noStrike" kern="1200" baseline="0" dirty="0" smtClean="0">
                <a:solidFill>
                  <a:schemeClr val="tx1"/>
                </a:solidFill>
                <a:latin typeface="+mn-lt"/>
                <a:ea typeface="+mn-ea"/>
                <a:cs typeface="+mn-cs"/>
              </a:rPr>
              <a:t>including higher protection standards, greater risk-reduction responsibility for communities, new planning tools, and incorporation</a:t>
            </a:r>
          </a:p>
          <a:p>
            <a:r>
              <a:rPr lang="en-US" sz="1200" b="0" i="0" u="none" strike="noStrike" kern="1200" baseline="0" dirty="0" smtClean="0">
                <a:solidFill>
                  <a:schemeClr val="tx1"/>
                </a:solidFill>
                <a:latin typeface="+mn-lt"/>
                <a:ea typeface="+mn-ea"/>
                <a:cs typeface="+mn-cs"/>
              </a:rPr>
              <a:t>of ecosystem objectives and climate change. Many of these reforms should be adopted in other flood-prone regions of the state.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Prioritize state funding. Since 2006, the state has used bonds to finance flood projects. Proposition 1, approved in November</a:t>
            </a:r>
          </a:p>
          <a:p>
            <a:r>
              <a:rPr lang="en-US" sz="1200" b="0" i="0" u="none" strike="noStrike" kern="1200" baseline="0" dirty="0" smtClean="0">
                <a:solidFill>
                  <a:schemeClr val="tx1"/>
                </a:solidFill>
                <a:latin typeface="+mn-lt"/>
                <a:ea typeface="+mn-ea"/>
                <a:cs typeface="+mn-cs"/>
              </a:rPr>
              <a:t>2014, earmarks an additional $595 million for flood and stormwater management. It is critical that the state set investment priorities</a:t>
            </a:r>
          </a:p>
          <a:p>
            <a:r>
              <a:rPr lang="en-US" sz="1200" b="0" i="0" u="none" strike="noStrike" kern="1200" baseline="0" dirty="0" smtClean="0">
                <a:solidFill>
                  <a:schemeClr val="tx1"/>
                </a:solidFill>
                <a:latin typeface="+mn-lt"/>
                <a:ea typeface="+mn-ea"/>
                <a:cs typeface="+mn-cs"/>
              </a:rPr>
              <a:t>with its limited resources. State funding is especially useful to support projects that take integrated approaches to water management,</a:t>
            </a:r>
          </a:p>
          <a:p>
            <a:r>
              <a:rPr lang="en-US" sz="1200" b="0" i="0" u="none" strike="noStrike" kern="1200" baseline="0" dirty="0" smtClean="0">
                <a:solidFill>
                  <a:schemeClr val="tx1"/>
                </a:solidFill>
                <a:latin typeface="+mn-lt"/>
                <a:ea typeface="+mn-ea"/>
                <a:cs typeface="+mn-cs"/>
              </a:rPr>
              <a:t>benefiting water supply, water quality, ecosystems, and open space—in addition to flood protection.</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F71061-2EAD-FF40-8A50-0116D665ECD9}" type="slidenum">
              <a:rPr lang="en-US" smtClean="0"/>
              <a:t>8</a:t>
            </a:fld>
            <a:endParaRPr lang="en-US"/>
          </a:p>
        </p:txBody>
      </p:sp>
    </p:spTree>
    <p:extLst>
      <p:ext uri="{BB962C8B-B14F-4D97-AF65-F5344CB8AC3E}">
        <p14:creationId xmlns:p14="http://schemas.microsoft.com/office/powerpoint/2010/main" val="301263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914" y="658556"/>
            <a:ext cx="7895286" cy="1514172"/>
          </a:xfrm>
        </p:spPr>
        <p:txBody>
          <a:bodyPr>
            <a:noAutofit/>
          </a:bodyPr>
          <a:lstStyle>
            <a:lvl1pPr algn="l">
              <a:defRPr sz="3200" b="1">
                <a:solidFill>
                  <a:schemeClr val="bg1"/>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562914" y="2258968"/>
            <a:ext cx="7895286" cy="640273"/>
          </a:xfrm>
        </p:spPr>
        <p:txBody>
          <a:bodyPr>
            <a:no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Text Placeholder 4"/>
          <p:cNvSpPr>
            <a:spLocks noGrp="1"/>
          </p:cNvSpPr>
          <p:nvPr>
            <p:ph type="body" sz="quarter" idx="10" hasCustomPrompt="1"/>
          </p:nvPr>
        </p:nvSpPr>
        <p:spPr>
          <a:xfrm>
            <a:off x="563563" y="3644332"/>
            <a:ext cx="4532225" cy="746042"/>
          </a:xfrm>
        </p:spPr>
        <p:txBody>
          <a:bodyPr anchor="b" anchorCtr="0">
            <a:noAutofit/>
          </a:bodyPr>
          <a:lstStyle>
            <a:lvl1pPr marL="0" indent="0">
              <a:spcAft>
                <a:spcPts val="0"/>
              </a:spcAft>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Author(s)</a:t>
            </a:r>
            <a:endParaRPr lang="en-US" dirty="0"/>
          </a:p>
        </p:txBody>
      </p:sp>
      <p:sp>
        <p:nvSpPr>
          <p:cNvPr id="6" name="Text Placeholder 4"/>
          <p:cNvSpPr>
            <a:spLocks noGrp="1"/>
          </p:cNvSpPr>
          <p:nvPr>
            <p:ph type="body" sz="quarter" idx="11" hasCustomPrompt="1"/>
          </p:nvPr>
        </p:nvSpPr>
        <p:spPr>
          <a:xfrm>
            <a:off x="563563" y="4710569"/>
            <a:ext cx="4532225" cy="1075318"/>
          </a:xfrm>
        </p:spPr>
        <p:txBody>
          <a:bodyPr>
            <a:no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Supported with funding from the XX foundation</a:t>
            </a:r>
            <a:endParaRPr lang="en-US" dirty="0"/>
          </a:p>
        </p:txBody>
      </p:sp>
      <p:cxnSp>
        <p:nvCxnSpPr>
          <p:cNvPr id="7" name="Straight Connector 6"/>
          <p:cNvCxnSpPr/>
          <p:nvPr userDrawn="1"/>
        </p:nvCxnSpPr>
        <p:spPr>
          <a:xfrm>
            <a:off x="563563" y="4562076"/>
            <a:ext cx="4532225"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5"/>
          <p:cNvSpPr>
            <a:spLocks noGrp="1"/>
          </p:cNvSpPr>
          <p:nvPr>
            <p:ph sz="quarter" idx="13" hasCustomPrompt="1"/>
          </p:nvPr>
        </p:nvSpPr>
        <p:spPr>
          <a:xfrm>
            <a:off x="562914" y="2949980"/>
            <a:ext cx="2139325" cy="214635"/>
          </a:xfrm>
        </p:spPr>
        <p:txBody>
          <a:bodyPr/>
          <a:lstStyle>
            <a:lvl1pPr marL="0" indent="0">
              <a:buFontTx/>
              <a:buNone/>
              <a:defRPr sz="1200">
                <a:solidFill>
                  <a:schemeClr val="bg1"/>
                </a:solidFill>
              </a:defRPr>
            </a:lvl1pPr>
          </a:lstStyle>
          <a:p>
            <a:r>
              <a:rPr lang="en-US" dirty="0" smtClean="0"/>
              <a:t>Date</a:t>
            </a:r>
            <a:endParaRPr lang="en-US" dirty="0"/>
          </a:p>
        </p:txBody>
      </p:sp>
    </p:spTree>
    <p:extLst>
      <p:ext uri="{BB962C8B-B14F-4D97-AF65-F5344CB8AC3E}">
        <p14:creationId xmlns:p14="http://schemas.microsoft.com/office/powerpoint/2010/main" val="2241482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ent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784615" y="4303905"/>
            <a:ext cx="4664075" cy="274637"/>
          </a:xfrm>
        </p:spPr>
        <p:txBody>
          <a:bodyPr>
            <a:noAutofit/>
          </a:bodyPr>
          <a:lstStyle>
            <a:lvl1pPr marL="0" indent="0">
              <a:buNone/>
              <a:defRPr sz="1400" baseline="0">
                <a:solidFill>
                  <a:schemeClr val="tx1"/>
                </a:solidFill>
              </a:defRPr>
            </a:lvl1pPr>
          </a:lstStyle>
          <a:p>
            <a:pPr lvl="0"/>
            <a:r>
              <a:rPr lang="en-US" dirty="0" smtClean="0"/>
              <a:t>Supported with funding from</a:t>
            </a:r>
            <a:endParaRPr lang="en-US" dirty="0"/>
          </a:p>
        </p:txBody>
      </p:sp>
      <p:sp>
        <p:nvSpPr>
          <p:cNvPr id="9" name="Content Placeholder 8"/>
          <p:cNvSpPr>
            <a:spLocks noGrp="1"/>
          </p:cNvSpPr>
          <p:nvPr>
            <p:ph sz="quarter" idx="11" hasCustomPrompt="1"/>
          </p:nvPr>
        </p:nvSpPr>
        <p:spPr>
          <a:xfrm>
            <a:off x="784615" y="1833767"/>
            <a:ext cx="7412038" cy="2073518"/>
          </a:xfrm>
        </p:spPr>
        <p:txBody>
          <a:bodyPr anchor="b" anchorCtr="0">
            <a:noAutofit/>
          </a:bodyPr>
          <a:lstStyle>
            <a:lvl1pPr marL="0" indent="0">
              <a:lnSpc>
                <a:spcPct val="90000"/>
              </a:lnSpc>
              <a:buNone/>
              <a:defRPr sz="3600" b="1"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Event Title </a:t>
            </a:r>
            <a:br>
              <a:rPr lang="en-US" dirty="0" smtClean="0"/>
            </a:br>
            <a:r>
              <a:rPr lang="en-US" dirty="0" smtClean="0"/>
              <a:t>&amp; Event Description</a:t>
            </a:r>
            <a:endParaRPr lang="en-US" dirty="0"/>
          </a:p>
        </p:txBody>
      </p:sp>
    </p:spTree>
    <p:extLst>
      <p:ext uri="{BB962C8B-B14F-4D97-AF65-F5344CB8AC3E}">
        <p14:creationId xmlns:p14="http://schemas.microsoft.com/office/powerpoint/2010/main" val="30772222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97505"/>
            <a:ext cx="5690540" cy="1545991"/>
          </a:xfrm>
        </p:spPr>
        <p:txBody>
          <a:bodyPr anchor="t"/>
          <a:lstStyle>
            <a:lvl1pPr algn="l">
              <a:defRPr sz="3200" b="1" cap="none" baseline="0">
                <a:solidFill>
                  <a:srgbClr val="5A5A59"/>
                </a:solidFill>
              </a:defRPr>
            </a:lvl1pPr>
          </a:lstStyle>
          <a:p>
            <a:r>
              <a:rPr lang="en-US" dirty="0" smtClean="0"/>
              <a:t>Section Divider Title</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7E859742-078B-AD40-B533-C3F0D0FE0FA0}" type="slidenum">
              <a:rPr lang="en-US" smtClean="0"/>
              <a:t>‹#›</a:t>
            </a:fld>
            <a:endParaRPr lang="en-US" dirty="0"/>
          </a:p>
        </p:txBody>
      </p:sp>
      <p:pic>
        <p:nvPicPr>
          <p:cNvPr id="4" name="Picture 3" descr="PPICWP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25732253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text or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70857" y="1542143"/>
            <a:ext cx="3835703" cy="4572000"/>
          </a:xfrm>
        </p:spPr>
        <p:txBody>
          <a:bodyPr/>
          <a:lstStyle>
            <a:lvl1pPr>
              <a:defRPr sz="2300"/>
            </a:lvl1pPr>
            <a:lvl2pPr>
              <a:defRPr sz="19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51703" y="1542143"/>
            <a:ext cx="3835702" cy="4572000"/>
          </a:xfrm>
        </p:spPr>
        <p:txBody>
          <a:bodyPr/>
          <a:lstStyle>
            <a:lvl1pPr>
              <a:defRPr sz="2300"/>
            </a:lvl1pPr>
            <a:lvl2pPr>
              <a:defRPr sz="19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D2A5F044-D64A-435D-BF27-F47CF1235979}" type="slidenum">
              <a:rPr lang="en-US"/>
              <a:pPr/>
              <a:t>‹#›</a:t>
            </a:fld>
            <a:endParaRPr lang="en-US"/>
          </a:p>
        </p:txBody>
      </p:sp>
    </p:spTree>
    <p:extLst>
      <p:ext uri="{BB962C8B-B14F-4D97-AF65-F5344CB8AC3E}">
        <p14:creationId xmlns:p14="http://schemas.microsoft.com/office/powerpoint/2010/main" val="230666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gure title / figure">
    <p:spTree>
      <p:nvGrpSpPr>
        <p:cNvPr id="1" name=""/>
        <p:cNvGrpSpPr/>
        <p:nvPr/>
      </p:nvGrpSpPr>
      <p:grpSpPr>
        <a:xfrm>
          <a:off x="0" y="0"/>
          <a:ext cx="0" cy="0"/>
          <a:chOff x="0" y="0"/>
          <a:chExt cx="0" cy="0"/>
        </a:xfrm>
      </p:grpSpPr>
      <p:sp>
        <p:nvSpPr>
          <p:cNvPr id="2" name="Title 1"/>
          <p:cNvSpPr>
            <a:spLocks noGrp="1"/>
          </p:cNvSpPr>
          <p:nvPr>
            <p:ph type="title"/>
          </p:nvPr>
        </p:nvSpPr>
        <p:spPr>
          <a:xfrm>
            <a:off x="798286" y="671062"/>
            <a:ext cx="7889119" cy="567189"/>
          </a:xfrm>
        </p:spPr>
        <p:txBody>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70857" y="1977571"/>
            <a:ext cx="7816548" cy="4354286"/>
          </a:xfrm>
        </p:spPr>
        <p:txBody>
          <a:bodyPr/>
          <a:lstStyle>
            <a:lvl1pPr marL="0" indent="0">
              <a:spcAft>
                <a:spcPts val="0"/>
              </a:spcAft>
              <a:buSzPct val="50000"/>
              <a:buFontTx/>
              <a:buNone/>
              <a:defRPr sz="1500">
                <a:latin typeface="Arial" pitchFamily="34" charset="0"/>
                <a:cs typeface="Arial" pitchFamily="34" charset="0"/>
              </a:defRPr>
            </a:lvl1pPr>
            <a:lvl2pPr>
              <a:spcAft>
                <a:spcPts val="0"/>
              </a:spcAft>
              <a:defRPr sz="2700"/>
            </a:lvl2pPr>
            <a:lvl3pPr>
              <a:defRPr sz="2700"/>
            </a:lvl3pPr>
            <a:lvl4pPr>
              <a:defRPr sz="2300"/>
            </a:lvl4pPr>
            <a:lvl5pPr>
              <a:defRPr sz="2300"/>
            </a:lvl5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28E210D-D099-4F96-ADCA-0E9532784D69}" type="slidenum">
              <a:rPr lang="en-US"/>
              <a:pPr/>
              <a:t>‹#›</a:t>
            </a:fld>
            <a:endParaRPr lang="en-US"/>
          </a:p>
        </p:txBody>
      </p:sp>
      <p:sp>
        <p:nvSpPr>
          <p:cNvPr id="8" name="Text Placeholder 7"/>
          <p:cNvSpPr>
            <a:spLocks noGrp="1"/>
          </p:cNvSpPr>
          <p:nvPr>
            <p:ph type="body" sz="quarter" idx="11" hasCustomPrompt="1"/>
          </p:nvPr>
        </p:nvSpPr>
        <p:spPr>
          <a:xfrm>
            <a:off x="870857" y="1542143"/>
            <a:ext cx="7837714" cy="362857"/>
          </a:xfrm>
        </p:spPr>
        <p:txBody>
          <a:bodyPr anchor="ctr" anchorCtr="0"/>
          <a:lstStyle>
            <a:lvl1pPr marL="0" indent="0" algn="ctr">
              <a:buFontTx/>
              <a:buNone/>
              <a:defRPr sz="1900">
                <a:latin typeface="Arial" pitchFamily="34" charset="0"/>
                <a:cs typeface="Arial" pitchFamily="34" charset="0"/>
              </a:defRPr>
            </a:lvl1pPr>
            <a:lvl2pPr marL="456556" indent="0">
              <a:buFontTx/>
              <a:buNone/>
              <a:defRPr sz="1700">
                <a:latin typeface="Arial" pitchFamily="34" charset="0"/>
                <a:cs typeface="Arial" pitchFamily="34" charset="0"/>
              </a:defRPr>
            </a:lvl2pPr>
            <a:lvl3pPr marL="914624" indent="0">
              <a:buFontTx/>
              <a:buNone/>
              <a:defRPr sz="1700">
                <a:latin typeface="Arial" pitchFamily="34" charset="0"/>
                <a:cs typeface="Arial" pitchFamily="34" charset="0"/>
              </a:defRPr>
            </a:lvl3pPr>
            <a:lvl4pPr marL="1371181" indent="0">
              <a:buFontTx/>
              <a:buNone/>
              <a:defRPr sz="1700">
                <a:latin typeface="Arial" pitchFamily="34" charset="0"/>
                <a:cs typeface="Arial" pitchFamily="34" charset="0"/>
              </a:defRPr>
            </a:lvl4pPr>
            <a:lvl5pPr marL="1829249" indent="0">
              <a:buFontTx/>
              <a:buNone/>
              <a:defRPr sz="1700">
                <a:latin typeface="Arial" pitchFamily="34" charset="0"/>
                <a:cs typeface="Arial" pitchFamily="34" charset="0"/>
              </a:defRPr>
            </a:lvl5pPr>
          </a:lstStyle>
          <a:p>
            <a:pPr lvl="0"/>
            <a:r>
              <a:rPr lang="en-US" dirty="0" smtClean="0"/>
              <a:t>Place figure title here</a:t>
            </a:r>
          </a:p>
        </p:txBody>
      </p:sp>
    </p:spTree>
    <p:extLst>
      <p:ext uri="{BB962C8B-B14F-4D97-AF65-F5344CB8AC3E}">
        <p14:creationId xmlns:p14="http://schemas.microsoft.com/office/powerpoint/2010/main" val="409587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a:xfrm>
            <a:off x="798286" y="671062"/>
            <a:ext cx="7889119" cy="567189"/>
          </a:xfrm>
        </p:spPr>
        <p:txBody>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70857" y="1614714"/>
            <a:ext cx="7816548" cy="4717143"/>
          </a:xfrm>
        </p:spPr>
        <p:txBody>
          <a:bodyPr/>
          <a:lstStyle>
            <a:lvl1pPr marL="278651" indent="-278651">
              <a:spcBef>
                <a:spcPts val="1143"/>
              </a:spcBef>
              <a:spcAft>
                <a:spcPts val="0"/>
              </a:spcAft>
              <a:buSzPct val="80000"/>
              <a:buFont typeface="Wingdings" pitchFamily="2" charset="2"/>
              <a:buChar char="§"/>
              <a:defRPr sz="2700">
                <a:solidFill>
                  <a:schemeClr val="tx1"/>
                </a:solidFill>
                <a:latin typeface="Arial" pitchFamily="34" charset="0"/>
                <a:cs typeface="Arial" pitchFamily="34" charset="0"/>
              </a:defRPr>
            </a:lvl1pPr>
            <a:lvl2pPr marL="742283" indent="-278651">
              <a:spcBef>
                <a:spcPts val="571"/>
              </a:spcBef>
              <a:spcAft>
                <a:spcPts val="0"/>
              </a:spcAft>
              <a:buSzPct val="100000"/>
              <a:buFont typeface="HelveticaNeueLT Std" pitchFamily="34" charset="0"/>
              <a:buChar char="–"/>
              <a:defRPr sz="2700"/>
            </a:lvl2pPr>
            <a:lvl3pPr marL="1142903" indent="-228279">
              <a:spcBef>
                <a:spcPts val="571"/>
              </a:spcBef>
              <a:buSzPct val="80000"/>
              <a:buFont typeface="Wingdings" pitchFamily="2" charset="2"/>
              <a:buChar char="§"/>
              <a:defRPr sz="2700"/>
            </a:lvl3pPr>
            <a:lvl4pPr marL="1599459" indent="-228279">
              <a:spcBef>
                <a:spcPts val="571"/>
              </a:spcBef>
              <a:buSzPct val="100000"/>
              <a:buFont typeface="Calibri" pitchFamily="34" charset="0"/>
              <a:buChar char="̶"/>
              <a:defRPr sz="2300"/>
            </a:lvl4pPr>
            <a:lvl5pPr marL="2057528" indent="-228279">
              <a:spcBef>
                <a:spcPts val="571"/>
              </a:spcBef>
              <a:buSzPct val="80000"/>
              <a:buFont typeface="Wingdings" pitchFamily="2" charset="2"/>
              <a:buChar char="§"/>
              <a:defRPr sz="2300"/>
            </a:lvl5pPr>
          </a:lstStyle>
          <a:p>
            <a:pPr lvl="0">
              <a:buSzPct val="80000"/>
              <a:buFont typeface="Wingdings" pitchFamily="2" charset="2"/>
              <a:buChar char="§"/>
            </a:pPr>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28E210D-D099-4F96-ADCA-0E9532784D69}" type="slidenum">
              <a:rPr lang="en-US"/>
              <a:pPr/>
              <a:t>‹#›</a:t>
            </a:fld>
            <a:endParaRPr lang="en-US"/>
          </a:p>
        </p:txBody>
      </p:sp>
    </p:spTree>
    <p:extLst>
      <p:ext uri="{BB962C8B-B14F-4D97-AF65-F5344CB8AC3E}">
        <p14:creationId xmlns:p14="http://schemas.microsoft.com/office/powerpoint/2010/main" val="125443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sp>
        <p:nvSpPr>
          <p:cNvPr id="5" name="Content Placeholder 4"/>
          <p:cNvSpPr>
            <a:spLocks noGrp="1"/>
          </p:cNvSpPr>
          <p:nvPr>
            <p:ph sz="quarter" idx="11"/>
          </p:nvPr>
        </p:nvSpPr>
        <p:spPr>
          <a:xfrm>
            <a:off x="577850" y="1828800"/>
            <a:ext cx="8108950" cy="4263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1122238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pic>
        <p:nvPicPr>
          <p:cNvPr id="4" name="Picture 3"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26861508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Figure 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sp>
        <p:nvSpPr>
          <p:cNvPr id="5" name="Chart Placeholder 4"/>
          <p:cNvSpPr>
            <a:spLocks noGrp="1"/>
          </p:cNvSpPr>
          <p:nvPr>
            <p:ph type="chart" sz="quarter" idx="11"/>
          </p:nvPr>
        </p:nvSpPr>
        <p:spPr>
          <a:xfrm>
            <a:off x="577850" y="1762491"/>
            <a:ext cx="8108950" cy="4257192"/>
          </a:xfrm>
        </p:spPr>
        <p:txBody>
          <a:bodyPr/>
          <a:lstStyle>
            <a:lvl1pPr marL="0" indent="0">
              <a:buNone/>
              <a:defRPr sz="1600" baseline="0"/>
            </a:lvl1pPr>
          </a:lstStyle>
          <a:p>
            <a:r>
              <a:rPr lang="en-US" smtClean="0"/>
              <a:t>Click icon to add chart</a:t>
            </a:r>
            <a:endParaRPr lang="en-US" dirty="0"/>
          </a:p>
        </p:txBody>
      </p:sp>
      <p:pic>
        <p:nvPicPr>
          <p:cNvPr id="6" name="Picture 5"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3565475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pic>
        <p:nvPicPr>
          <p:cNvPr id="6" name="Picture 5"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
        <p:nvSpPr>
          <p:cNvPr id="9" name="Text Placeholder 5"/>
          <p:cNvSpPr>
            <a:spLocks noGrp="1"/>
          </p:cNvSpPr>
          <p:nvPr>
            <p:ph type="body" sz="quarter" idx="13" hasCustomPrompt="1"/>
          </p:nvPr>
        </p:nvSpPr>
        <p:spPr>
          <a:xfrm>
            <a:off x="577850" y="1762492"/>
            <a:ext cx="8108950" cy="235158"/>
          </a:xfrm>
        </p:spPr>
        <p:txBody>
          <a:bodyPr/>
          <a:lstStyle>
            <a:lvl1pPr marL="0" indent="0">
              <a:buFontTx/>
              <a:buNone/>
              <a:defRPr sz="1800"/>
            </a:lvl1pPr>
          </a:lstStyle>
          <a:p>
            <a:pPr lvl="0"/>
            <a:r>
              <a:rPr lang="en-US" dirty="0" smtClean="0"/>
              <a:t>Chart Title</a:t>
            </a:r>
            <a:endParaRPr lang="en-US" dirty="0"/>
          </a:p>
        </p:txBody>
      </p:sp>
      <p:sp>
        <p:nvSpPr>
          <p:cNvPr id="11" name="Chart Placeholder 4"/>
          <p:cNvSpPr>
            <a:spLocks noGrp="1"/>
          </p:cNvSpPr>
          <p:nvPr>
            <p:ph type="chart" sz="quarter" idx="11"/>
          </p:nvPr>
        </p:nvSpPr>
        <p:spPr>
          <a:xfrm>
            <a:off x="577850" y="2090397"/>
            <a:ext cx="8108950" cy="3929286"/>
          </a:xfrm>
        </p:spPr>
        <p:txBody>
          <a:bodyPr/>
          <a:lstStyle>
            <a:lvl1pPr marL="0" indent="0">
              <a:buNone/>
              <a:defRPr sz="1600" baseline="0"/>
            </a:lvl1pPr>
          </a:lstStyle>
          <a:p>
            <a:r>
              <a:rPr lang="en-US" smtClean="0"/>
              <a:t>Click icon to add chart</a:t>
            </a:r>
            <a:endParaRPr lang="en-US" dirty="0"/>
          </a:p>
        </p:txBody>
      </p:sp>
    </p:spTree>
    <p:extLst>
      <p:ext uri="{BB962C8B-B14F-4D97-AF65-F5344CB8AC3E}">
        <p14:creationId xmlns:p14="http://schemas.microsoft.com/office/powerpoint/2010/main" val="131565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Figure 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pic>
        <p:nvPicPr>
          <p:cNvPr id="6" name="Picture 5"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
        <p:nvSpPr>
          <p:cNvPr id="11" name="Chart Placeholder 4"/>
          <p:cNvSpPr>
            <a:spLocks noGrp="1"/>
          </p:cNvSpPr>
          <p:nvPr>
            <p:ph type="chart" sz="quarter" idx="11"/>
          </p:nvPr>
        </p:nvSpPr>
        <p:spPr>
          <a:xfrm>
            <a:off x="577850" y="1762492"/>
            <a:ext cx="5975350" cy="4257191"/>
          </a:xfrm>
        </p:spPr>
        <p:txBody>
          <a:bodyPr/>
          <a:lstStyle>
            <a:lvl1pPr marL="0" indent="0">
              <a:buNone/>
              <a:defRPr sz="1600" baseline="0"/>
            </a:lvl1pPr>
          </a:lstStyle>
          <a:p>
            <a:r>
              <a:rPr lang="en-US" smtClean="0"/>
              <a:t>Click icon to add chart</a:t>
            </a:r>
            <a:endParaRPr lang="en-US" dirty="0"/>
          </a:p>
        </p:txBody>
      </p:sp>
      <p:sp>
        <p:nvSpPr>
          <p:cNvPr id="12" name="Text Placeholder 6"/>
          <p:cNvSpPr>
            <a:spLocks noGrp="1"/>
          </p:cNvSpPr>
          <p:nvPr>
            <p:ph type="body" sz="quarter" idx="12" hasCustomPrompt="1"/>
          </p:nvPr>
        </p:nvSpPr>
        <p:spPr>
          <a:xfrm>
            <a:off x="6699250" y="4494213"/>
            <a:ext cx="1987550" cy="1525587"/>
          </a:xfrm>
        </p:spPr>
        <p:txBody>
          <a:bodyPr anchor="b" anchorCtr="0"/>
          <a:lstStyle>
            <a:lvl1pPr marL="0" indent="0">
              <a:buFontTx/>
              <a:buNone/>
              <a:defRPr sz="1000"/>
            </a:lvl1pPr>
          </a:lstStyle>
          <a:p>
            <a:pPr lvl="0"/>
            <a:r>
              <a:rPr lang="en-US" dirty="0" smtClean="0"/>
              <a:t>Source:</a:t>
            </a:r>
            <a:endParaRPr lang="en-US" dirty="0"/>
          </a:p>
        </p:txBody>
      </p:sp>
    </p:spTree>
    <p:extLst>
      <p:ext uri="{BB962C8B-B14F-4D97-AF65-F5344CB8AC3E}">
        <p14:creationId xmlns:p14="http://schemas.microsoft.com/office/powerpoint/2010/main" val="3576972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Titl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pic>
        <p:nvPicPr>
          <p:cNvPr id="6" name="Picture 5"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
        <p:nvSpPr>
          <p:cNvPr id="9" name="Text Placeholder 5"/>
          <p:cNvSpPr>
            <a:spLocks noGrp="1"/>
          </p:cNvSpPr>
          <p:nvPr>
            <p:ph type="body" sz="quarter" idx="13" hasCustomPrompt="1"/>
          </p:nvPr>
        </p:nvSpPr>
        <p:spPr>
          <a:xfrm>
            <a:off x="577850" y="1762492"/>
            <a:ext cx="8108950" cy="235158"/>
          </a:xfrm>
        </p:spPr>
        <p:txBody>
          <a:bodyPr/>
          <a:lstStyle>
            <a:lvl1pPr marL="0" indent="0">
              <a:buFontTx/>
              <a:buNone/>
              <a:defRPr sz="1800"/>
            </a:lvl1pPr>
          </a:lstStyle>
          <a:p>
            <a:pPr lvl="0"/>
            <a:r>
              <a:rPr lang="en-US" dirty="0" smtClean="0"/>
              <a:t>Chart Title</a:t>
            </a:r>
            <a:endParaRPr lang="en-US" dirty="0"/>
          </a:p>
        </p:txBody>
      </p:sp>
      <p:sp>
        <p:nvSpPr>
          <p:cNvPr id="11" name="Chart Placeholder 4"/>
          <p:cNvSpPr>
            <a:spLocks noGrp="1"/>
          </p:cNvSpPr>
          <p:nvPr>
            <p:ph type="chart" sz="quarter" idx="11"/>
          </p:nvPr>
        </p:nvSpPr>
        <p:spPr>
          <a:xfrm>
            <a:off x="577850" y="2090397"/>
            <a:ext cx="5975350" cy="3929286"/>
          </a:xfrm>
        </p:spPr>
        <p:txBody>
          <a:bodyPr/>
          <a:lstStyle>
            <a:lvl1pPr marL="0" indent="0">
              <a:buNone/>
              <a:defRPr sz="1600" baseline="0"/>
            </a:lvl1pPr>
          </a:lstStyle>
          <a:p>
            <a:r>
              <a:rPr lang="en-US" smtClean="0"/>
              <a:t>Click icon to add chart</a:t>
            </a:r>
            <a:endParaRPr lang="en-US" dirty="0"/>
          </a:p>
        </p:txBody>
      </p:sp>
      <p:sp>
        <p:nvSpPr>
          <p:cNvPr id="12" name="Text Placeholder 6"/>
          <p:cNvSpPr>
            <a:spLocks noGrp="1"/>
          </p:cNvSpPr>
          <p:nvPr>
            <p:ph type="body" sz="quarter" idx="12" hasCustomPrompt="1"/>
          </p:nvPr>
        </p:nvSpPr>
        <p:spPr>
          <a:xfrm>
            <a:off x="6699250" y="4494213"/>
            <a:ext cx="1987550" cy="1525587"/>
          </a:xfrm>
        </p:spPr>
        <p:txBody>
          <a:bodyPr anchor="b" anchorCtr="0"/>
          <a:lstStyle>
            <a:lvl1pPr marL="0" indent="0">
              <a:buFontTx/>
              <a:buNone/>
              <a:defRPr sz="1000"/>
            </a:lvl1pPr>
          </a:lstStyle>
          <a:p>
            <a:pPr lvl="0"/>
            <a:r>
              <a:rPr lang="en-US" dirty="0" smtClean="0"/>
              <a:t>Source:</a:t>
            </a:r>
            <a:endParaRPr lang="en-US" dirty="0"/>
          </a:p>
        </p:txBody>
      </p:sp>
    </p:spTree>
    <p:extLst>
      <p:ext uri="{BB962C8B-B14F-4D97-AF65-F5344CB8AC3E}">
        <p14:creationId xmlns:p14="http://schemas.microsoft.com/office/powerpoint/2010/main" val="12821003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sp>
        <p:nvSpPr>
          <p:cNvPr id="5" name="Content Placeholder 4"/>
          <p:cNvSpPr>
            <a:spLocks noGrp="1"/>
          </p:cNvSpPr>
          <p:nvPr>
            <p:ph sz="quarter" idx="11"/>
          </p:nvPr>
        </p:nvSpPr>
        <p:spPr>
          <a:xfrm>
            <a:off x="577850" y="1828800"/>
            <a:ext cx="3621088" cy="4264025"/>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42656" y="1828800"/>
            <a:ext cx="3621088" cy="4264025"/>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3359035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a:t>
            </a:fld>
            <a:endParaRPr lang="en-US" dirty="0"/>
          </a:p>
        </p:txBody>
      </p:sp>
      <p:sp>
        <p:nvSpPr>
          <p:cNvPr id="4" name="Content Placeholder 4"/>
          <p:cNvSpPr>
            <a:spLocks noGrp="1"/>
          </p:cNvSpPr>
          <p:nvPr>
            <p:ph sz="quarter" idx="11" hasCustomPrompt="1"/>
          </p:nvPr>
        </p:nvSpPr>
        <p:spPr>
          <a:xfrm>
            <a:off x="577850" y="1828800"/>
            <a:ext cx="3141304" cy="4264025"/>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Text</a:t>
            </a:r>
          </a:p>
        </p:txBody>
      </p:sp>
      <p:sp>
        <p:nvSpPr>
          <p:cNvPr id="8" name="Chart Placeholder 7"/>
          <p:cNvSpPr>
            <a:spLocks noGrp="1"/>
          </p:cNvSpPr>
          <p:nvPr>
            <p:ph type="chart" sz="quarter" idx="12" hasCustomPrompt="1"/>
          </p:nvPr>
        </p:nvSpPr>
        <p:spPr>
          <a:xfrm>
            <a:off x="3945932" y="2280870"/>
            <a:ext cx="4740868" cy="3811955"/>
          </a:xfrm>
        </p:spPr>
        <p:txBody>
          <a:bodyPr>
            <a:noAutofit/>
          </a:bodyPr>
          <a:lstStyle>
            <a:lvl1pPr marL="0" indent="0">
              <a:buNone/>
              <a:defRPr sz="1800" baseline="0"/>
            </a:lvl1pPr>
          </a:lstStyle>
          <a:p>
            <a:r>
              <a:rPr lang="en-US" dirty="0" smtClean="0"/>
              <a:t>Place Chart here</a:t>
            </a:r>
            <a:endParaRPr lang="en-US" dirty="0"/>
          </a:p>
        </p:txBody>
      </p:sp>
      <p:sp>
        <p:nvSpPr>
          <p:cNvPr id="10" name="Text Placeholder 9"/>
          <p:cNvSpPr>
            <a:spLocks noGrp="1"/>
          </p:cNvSpPr>
          <p:nvPr>
            <p:ph type="body" sz="quarter" idx="13" hasCustomPrompt="1"/>
          </p:nvPr>
        </p:nvSpPr>
        <p:spPr>
          <a:xfrm>
            <a:off x="3946525" y="1828800"/>
            <a:ext cx="4740275" cy="334963"/>
          </a:xfrm>
        </p:spPr>
        <p:txBody>
          <a:bodyPr>
            <a:noAutofit/>
          </a:bodyPr>
          <a:lstStyle>
            <a:lvl1pPr marL="0" indent="0" algn="ctr">
              <a:buNone/>
              <a:defRPr sz="18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Chart Title here</a:t>
            </a:r>
          </a:p>
        </p:txBody>
      </p:sp>
      <p:pic>
        <p:nvPicPr>
          <p:cNvPr id="7" name="Picture 6" descr="PPICWP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496198"/>
            <a:ext cx="1670596" cy="85429"/>
          </a:xfrm>
          <a:prstGeom prst="rect">
            <a:avLst/>
          </a:prstGeom>
        </p:spPr>
      </p:pic>
    </p:spTree>
    <p:extLst>
      <p:ext uri="{BB962C8B-B14F-4D97-AF65-F5344CB8AC3E}">
        <p14:creationId xmlns:p14="http://schemas.microsoft.com/office/powerpoint/2010/main" val="3592649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904" y="0"/>
            <a:ext cx="8108896" cy="1155739"/>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77904" y="1828800"/>
            <a:ext cx="8108896" cy="433879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43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59742-078B-AD40-B533-C3F0D0FE0FA0}" type="slidenum">
              <a:rPr lang="en-US" smtClean="0"/>
              <a:t>‹#›</a:t>
            </a:fld>
            <a:endParaRPr lang="en-US" dirty="0"/>
          </a:p>
        </p:txBody>
      </p:sp>
    </p:spTree>
    <p:extLst>
      <p:ext uri="{BB962C8B-B14F-4D97-AF65-F5344CB8AC3E}">
        <p14:creationId xmlns:p14="http://schemas.microsoft.com/office/powerpoint/2010/main" val="76766680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9" r:id="rId4"/>
    <p:sldLayoutId id="2147483665" r:id="rId5"/>
    <p:sldLayoutId id="2147483666" r:id="rId6"/>
    <p:sldLayoutId id="2147483664" r:id="rId7"/>
    <p:sldLayoutId id="2147483660" r:id="rId8"/>
    <p:sldLayoutId id="2147483663" r:id="rId9"/>
    <p:sldLayoutId id="2147483658" r:id="rId10"/>
    <p:sldLayoutId id="2147483651" r:id="rId11"/>
    <p:sldLayoutId id="2147483667" r:id="rId12"/>
    <p:sldLayoutId id="2147483668" r:id="rId13"/>
    <p:sldLayoutId id="2147483669" r:id="rId14"/>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chemeClr val="tx2"/>
        </a:buClr>
        <a:buSzPct val="90000"/>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tx2"/>
        </a:buClr>
        <a:buSzPct val="100000"/>
        <a:buFont typeface="Lucida Grande"/>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SzPct val="100000"/>
        <a:buFont typeface="Lucida Grande"/>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SzPct val="100000"/>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SzPct val="10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Paying for Water: Floods</a:t>
            </a:r>
            <a:endParaRPr lang="en-US" dirty="0"/>
          </a:p>
        </p:txBody>
      </p:sp>
      <p:sp>
        <p:nvSpPr>
          <p:cNvPr id="3" name="Subtitle 2"/>
          <p:cNvSpPr>
            <a:spLocks noGrp="1"/>
          </p:cNvSpPr>
          <p:nvPr>
            <p:ph type="subTitle" idx="1"/>
          </p:nvPr>
        </p:nvSpPr>
        <p:spPr>
          <a:xfrm>
            <a:off x="562913" y="2258968"/>
            <a:ext cx="8348173" cy="640273"/>
          </a:xfrm>
        </p:spPr>
        <p:txBody>
          <a:bodyPr/>
          <a:lstStyle/>
          <a:p>
            <a:r>
              <a:rPr lang="en-US" dirty="0"/>
              <a:t>CEAC Flood Control &amp; Water </a:t>
            </a:r>
            <a:r>
              <a:rPr lang="en-US" dirty="0" smtClean="0"/>
              <a:t>Resource Policy </a:t>
            </a:r>
            <a:r>
              <a:rPr lang="en-US" dirty="0"/>
              <a:t>Committee</a:t>
            </a:r>
            <a:endParaRPr lang="en-US" dirty="0"/>
          </a:p>
        </p:txBody>
      </p:sp>
      <p:sp>
        <p:nvSpPr>
          <p:cNvPr id="4" name="Text Placeholder 3"/>
          <p:cNvSpPr>
            <a:spLocks noGrp="1"/>
          </p:cNvSpPr>
          <p:nvPr>
            <p:ph type="body" sz="quarter" idx="10"/>
          </p:nvPr>
        </p:nvSpPr>
        <p:spPr/>
        <p:txBody>
          <a:bodyPr/>
          <a:lstStyle/>
          <a:p>
            <a:r>
              <a:rPr lang="en-US" dirty="0" smtClean="0"/>
              <a:t>Caitrin Chappelle</a:t>
            </a:r>
            <a:endParaRPr lang="en-US" dirty="0"/>
          </a:p>
        </p:txBody>
      </p:sp>
      <p:sp>
        <p:nvSpPr>
          <p:cNvPr id="5" name="Text Placeholder 4"/>
          <p:cNvSpPr>
            <a:spLocks noGrp="1"/>
          </p:cNvSpPr>
          <p:nvPr>
            <p:ph type="body" sz="quarter" idx="11"/>
          </p:nvPr>
        </p:nvSpPr>
        <p:spPr/>
        <p:txBody>
          <a:bodyPr/>
          <a:lstStyle/>
          <a:p>
            <a:r>
              <a:rPr lang="en-US" dirty="0" smtClean="0"/>
              <a:t>Supported by the S.D. Bechtel, Jr. Foundation</a:t>
            </a:r>
            <a:endParaRPr lang="en-US" dirty="0"/>
          </a:p>
        </p:txBody>
      </p:sp>
      <p:sp>
        <p:nvSpPr>
          <p:cNvPr id="6" name="Content Placeholder 5"/>
          <p:cNvSpPr>
            <a:spLocks noGrp="1"/>
          </p:cNvSpPr>
          <p:nvPr>
            <p:ph sz="quarter" idx="13"/>
          </p:nvPr>
        </p:nvSpPr>
        <p:spPr/>
        <p:txBody>
          <a:bodyPr/>
          <a:lstStyle/>
          <a:p>
            <a:r>
              <a:rPr lang="en-US" dirty="0" smtClean="0"/>
              <a:t>September 16, 2015</a:t>
            </a:r>
            <a:endParaRPr lang="en-US" dirty="0"/>
          </a:p>
        </p:txBody>
      </p:sp>
    </p:spTree>
    <p:extLst>
      <p:ext uri="{BB962C8B-B14F-4D97-AF65-F5344CB8AC3E}">
        <p14:creationId xmlns:p14="http://schemas.microsoft.com/office/powerpoint/2010/main" val="380541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 </a:t>
            </a:r>
            <a:r>
              <a:rPr lang="en-US" dirty="0"/>
              <a:t>are common throughout California</a:t>
            </a:r>
          </a:p>
        </p:txBody>
      </p:sp>
      <p:sp>
        <p:nvSpPr>
          <p:cNvPr id="7" name="Content Placeholder 6"/>
          <p:cNvSpPr>
            <a:spLocks noGrp="1"/>
          </p:cNvSpPr>
          <p:nvPr>
            <p:ph sz="half" idx="2"/>
          </p:nvPr>
        </p:nvSpPr>
        <p:spPr/>
        <p:txBody>
          <a:bodyPr/>
          <a:lstStyle/>
          <a:p>
            <a:r>
              <a:rPr lang="en-US" dirty="0"/>
              <a:t>25% of Californians live in floodplains; 4% at extreme risk</a:t>
            </a:r>
          </a:p>
          <a:p>
            <a:r>
              <a:rPr lang="en-US" dirty="0" smtClean="0"/>
              <a:t>Most </a:t>
            </a:r>
            <a:r>
              <a:rPr lang="en-US" dirty="0"/>
              <a:t>flood control investments do not </a:t>
            </a:r>
            <a:r>
              <a:rPr lang="en-US" dirty="0" smtClean="0"/>
              <a:t>prevent </a:t>
            </a:r>
            <a:r>
              <a:rPr lang="en-US" dirty="0"/>
              <a:t>floods, they simply reduce </a:t>
            </a:r>
            <a:r>
              <a:rPr lang="en-US" dirty="0" smtClean="0"/>
              <a:t>frequency</a:t>
            </a:r>
            <a:endParaRPr lang="en-US" dirty="0"/>
          </a:p>
        </p:txBody>
      </p:sp>
      <p:sp>
        <p:nvSpPr>
          <p:cNvPr id="4" name="Slide Number Placeholder 3"/>
          <p:cNvSpPr>
            <a:spLocks noGrp="1"/>
          </p:cNvSpPr>
          <p:nvPr>
            <p:ph type="sldNum" sz="quarter" idx="10"/>
          </p:nvPr>
        </p:nvSpPr>
        <p:spPr/>
        <p:txBody>
          <a:bodyPr/>
          <a:lstStyle/>
          <a:p>
            <a:fld id="{928E210D-D099-4F96-ADCA-0E9532784D69}" type="slidenum">
              <a:rPr lang="en-US" smtClean="0"/>
              <a:pPr/>
              <a:t>2</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89" t="14606" r="12677" b="14156"/>
          <a:stretch/>
        </p:blipFill>
        <p:spPr bwMode="auto">
          <a:xfrm>
            <a:off x="841828" y="1465943"/>
            <a:ext cx="4029177" cy="489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82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flood management faces significant challenges</a:t>
            </a:r>
          </a:p>
        </p:txBody>
      </p:sp>
      <p:sp>
        <p:nvSpPr>
          <p:cNvPr id="7" name="Content Placeholder 6"/>
          <p:cNvSpPr>
            <a:spLocks noGrp="1"/>
          </p:cNvSpPr>
          <p:nvPr>
            <p:ph sz="half" idx="2"/>
          </p:nvPr>
        </p:nvSpPr>
        <p:spPr>
          <a:xfrm>
            <a:off x="4882806" y="1552510"/>
            <a:ext cx="3835702" cy="4572000"/>
          </a:xfrm>
        </p:spPr>
        <p:txBody>
          <a:bodyPr/>
          <a:lstStyle/>
          <a:p>
            <a:r>
              <a:rPr lang="en-US" dirty="0"/>
              <a:t>Many </a:t>
            </a:r>
            <a:r>
              <a:rPr lang="en-US" dirty="0" smtClean="0"/>
              <a:t>cities </a:t>
            </a:r>
            <a:r>
              <a:rPr lang="en-US" dirty="0"/>
              <a:t>already at </a:t>
            </a:r>
            <a:r>
              <a:rPr lang="en-US" dirty="0" smtClean="0"/>
              <a:t>high risk </a:t>
            </a:r>
            <a:endParaRPr lang="en-US" dirty="0"/>
          </a:p>
          <a:p>
            <a:r>
              <a:rPr lang="en-US" dirty="0" smtClean="0"/>
              <a:t>Complacency and lack of awareness</a:t>
            </a:r>
          </a:p>
          <a:p>
            <a:r>
              <a:rPr lang="en-US" dirty="0"/>
              <a:t>Very high financial and environmental costs of </a:t>
            </a:r>
            <a:r>
              <a:rPr lang="en-US" dirty="0" smtClean="0"/>
              <a:t>new infrastructure</a:t>
            </a:r>
          </a:p>
          <a:p>
            <a:r>
              <a:rPr lang="en-US" dirty="0" smtClean="0"/>
              <a:t>Declining federal and state support</a:t>
            </a:r>
            <a:endParaRPr lang="en-US" dirty="0"/>
          </a:p>
          <a:p>
            <a:r>
              <a:rPr lang="en-US" dirty="0" smtClean="0"/>
              <a:t>Floods risk increasing with climate change and population growth</a:t>
            </a:r>
            <a:endParaRPr lang="en-US" dirty="0"/>
          </a:p>
          <a:p>
            <a:endParaRPr lang="en-US" dirty="0"/>
          </a:p>
        </p:txBody>
      </p:sp>
      <p:sp>
        <p:nvSpPr>
          <p:cNvPr id="4" name="Slide Number Placeholder 3"/>
          <p:cNvSpPr>
            <a:spLocks noGrp="1"/>
          </p:cNvSpPr>
          <p:nvPr>
            <p:ph type="sldNum" sz="quarter" idx="10"/>
          </p:nvPr>
        </p:nvSpPr>
        <p:spPr/>
        <p:txBody>
          <a:bodyPr/>
          <a:lstStyle/>
          <a:p>
            <a:fld id="{928E210D-D099-4F96-ADCA-0E9532784D69}" type="slidenum">
              <a:rPr lang="en-US" smtClean="0"/>
              <a:pPr/>
              <a:t>3</a:t>
            </a:fld>
            <a:endParaRPr lang="en-US"/>
          </a:p>
        </p:txBody>
      </p:sp>
      <p:pic>
        <p:nvPicPr>
          <p:cNvPr id="3074"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20119" b="20325"/>
          <a:stretch/>
        </p:blipFill>
        <p:spPr bwMode="auto">
          <a:xfrm>
            <a:off x="801757" y="1772816"/>
            <a:ext cx="3914189" cy="26125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4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196207"/>
            <a:ext cx="8307843" cy="1042044"/>
          </a:xfrm>
        </p:spPr>
        <p:txBody>
          <a:bodyPr/>
          <a:lstStyle/>
          <a:p>
            <a:r>
              <a:rPr lang="en-US" sz="2800" dirty="0"/>
              <a:t>Flood protection is a small share of the $30+ billion spent annually on CA water</a:t>
            </a:r>
            <a:endParaRPr lang="en-US" sz="2800"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432295901"/>
              </p:ext>
            </p:extLst>
          </p:nvPr>
        </p:nvGraphicFramePr>
        <p:xfrm>
          <a:off x="560717" y="1458179"/>
          <a:ext cx="8075283" cy="452441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928E210D-D099-4F96-ADCA-0E9532784D69}" type="slidenum">
              <a:rPr lang="en-US" smtClean="0"/>
              <a:pPr/>
              <a:t>4</a:t>
            </a:fld>
            <a:endParaRPr lang="en-US"/>
          </a:p>
        </p:txBody>
      </p:sp>
      <p:sp>
        <p:nvSpPr>
          <p:cNvPr id="5" name="TextBox 4"/>
          <p:cNvSpPr txBox="1"/>
          <p:nvPr/>
        </p:nvSpPr>
        <p:spPr>
          <a:xfrm>
            <a:off x="1783337" y="2271934"/>
            <a:ext cx="830463" cy="364927"/>
          </a:xfrm>
          <a:prstGeom prst="rect">
            <a:avLst/>
          </a:prstGeom>
          <a:noFill/>
        </p:spPr>
        <p:txBody>
          <a:bodyPr wrap="square" lIns="87078" tIns="43539" rIns="87078" bIns="43539" rtlCol="0">
            <a:spAutoFit/>
          </a:bodyPr>
          <a:lstStyle/>
          <a:p>
            <a:r>
              <a:rPr lang="en-US" b="0" dirty="0" smtClean="0"/>
              <a:t>$19.5 </a:t>
            </a:r>
            <a:endParaRPr lang="en-US" b="0" dirty="0"/>
          </a:p>
        </p:txBody>
      </p:sp>
      <p:sp>
        <p:nvSpPr>
          <p:cNvPr id="10" name="TextBox 9"/>
          <p:cNvSpPr txBox="1"/>
          <p:nvPr/>
        </p:nvSpPr>
        <p:spPr>
          <a:xfrm>
            <a:off x="379562" y="5982594"/>
            <a:ext cx="5674081" cy="263809"/>
          </a:xfrm>
          <a:prstGeom prst="rect">
            <a:avLst/>
          </a:prstGeom>
          <a:noFill/>
        </p:spPr>
        <p:txBody>
          <a:bodyPr wrap="none" lIns="87078" tIns="43539" rIns="87078" bIns="43539" rtlCol="0">
            <a:spAutoFit/>
          </a:bodyPr>
          <a:lstStyle/>
          <a:p>
            <a:r>
              <a:rPr lang="en-US" sz="1100" dirty="0"/>
              <a:t>Source: Hanak et al. 2014 Paying for Water in California, PPIC, from various sources</a:t>
            </a:r>
            <a:endParaRPr lang="en-US" sz="1100" dirty="0"/>
          </a:p>
        </p:txBody>
      </p:sp>
    </p:spTree>
    <p:extLst>
      <p:ext uri="{BB962C8B-B14F-4D97-AF65-F5344CB8AC3E}">
        <p14:creationId xmlns:p14="http://schemas.microsoft.com/office/powerpoint/2010/main" val="3956293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196207"/>
            <a:ext cx="8350975" cy="1042044"/>
          </a:xfrm>
        </p:spPr>
        <p:txBody>
          <a:bodyPr/>
          <a:lstStyle/>
          <a:p>
            <a:r>
              <a:rPr lang="en-US" sz="2800" dirty="0"/>
              <a:t>Past bond funds have gone to a variety of projects, but mainly levee improvements</a:t>
            </a:r>
            <a:endParaRPr lang="en-US" sz="2800" dirty="0"/>
          </a:p>
        </p:txBody>
      </p:sp>
      <p:sp>
        <p:nvSpPr>
          <p:cNvPr id="4" name="Slide Number Placeholder 3"/>
          <p:cNvSpPr>
            <a:spLocks noGrp="1"/>
          </p:cNvSpPr>
          <p:nvPr>
            <p:ph type="sldNum" sz="quarter" idx="10"/>
          </p:nvPr>
        </p:nvSpPr>
        <p:spPr/>
        <p:txBody>
          <a:bodyPr/>
          <a:lstStyle/>
          <a:p>
            <a:fld id="{928E210D-D099-4F96-ADCA-0E9532784D69}" type="slidenum">
              <a:rPr lang="en-US" smtClean="0"/>
              <a:pPr/>
              <a:t>5</a:t>
            </a:fld>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3719"/>
          <a:stretch/>
        </p:blipFill>
        <p:spPr bwMode="auto">
          <a:xfrm>
            <a:off x="1249660" y="1433828"/>
            <a:ext cx="6571286" cy="447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30458" y="5673796"/>
            <a:ext cx="4572000" cy="641926"/>
          </a:xfrm>
          <a:prstGeom prst="rect">
            <a:avLst/>
          </a:prstGeom>
        </p:spPr>
        <p:txBody>
          <a:bodyPr lIns="87078" tIns="43539" rIns="87078" bIns="43539">
            <a:spAutoFit/>
          </a:bodyPr>
          <a:lstStyle/>
          <a:p>
            <a:pPr algn="ctr"/>
            <a:r>
              <a:rPr lang="en-US" dirty="0"/>
              <a:t>Flood management bond awards by function </a:t>
            </a:r>
            <a:r>
              <a:rPr lang="en-US" dirty="0" smtClean="0"/>
              <a:t>through 2012 ($</a:t>
            </a:r>
            <a:r>
              <a:rPr lang="en-US" dirty="0"/>
              <a:t>3,356 million)</a:t>
            </a:r>
          </a:p>
        </p:txBody>
      </p:sp>
      <p:sp>
        <p:nvSpPr>
          <p:cNvPr id="9" name="TextBox 8"/>
          <p:cNvSpPr txBox="1"/>
          <p:nvPr/>
        </p:nvSpPr>
        <p:spPr>
          <a:xfrm>
            <a:off x="4949371" y="6404429"/>
            <a:ext cx="3405450" cy="263809"/>
          </a:xfrm>
          <a:prstGeom prst="rect">
            <a:avLst/>
          </a:prstGeom>
          <a:noFill/>
        </p:spPr>
        <p:txBody>
          <a:bodyPr wrap="none" lIns="87078" tIns="43539" rIns="87078" bIns="43539" rtlCol="0">
            <a:spAutoFit/>
          </a:bodyPr>
          <a:lstStyle/>
          <a:p>
            <a:r>
              <a:rPr lang="en-US" sz="1100" dirty="0"/>
              <a:t>Source: Paying for Water in California, PPIC 2014</a:t>
            </a:r>
            <a:endParaRPr lang="en-US" sz="1100" dirty="0"/>
          </a:p>
        </p:txBody>
      </p:sp>
    </p:spTree>
    <p:extLst>
      <p:ext uri="{BB962C8B-B14F-4D97-AF65-F5344CB8AC3E}">
        <p14:creationId xmlns:p14="http://schemas.microsoft.com/office/powerpoint/2010/main" val="334134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18" y="196207"/>
            <a:ext cx="7889119" cy="1042044"/>
          </a:xfrm>
        </p:spPr>
        <p:txBody>
          <a:bodyPr/>
          <a:lstStyle/>
          <a:p>
            <a:r>
              <a:rPr lang="en-US" dirty="0" smtClean="0"/>
              <a:t>Despite boost from recent GO bonds, flood investments are seriously lagging</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775385933"/>
              </p:ext>
            </p:extLst>
          </p:nvPr>
        </p:nvGraphicFramePr>
        <p:xfrm>
          <a:off x="653143" y="1469571"/>
          <a:ext cx="3773714" cy="4862286"/>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4568440" y="1741289"/>
            <a:ext cx="4198559" cy="4572000"/>
          </a:xfrm>
        </p:spPr>
        <p:txBody>
          <a:bodyPr/>
          <a:lstStyle/>
          <a:p>
            <a:r>
              <a:rPr lang="en-US" dirty="0" smtClean="0"/>
              <a:t>Annual gap: $800M - $1B</a:t>
            </a:r>
          </a:p>
          <a:p>
            <a:r>
              <a:rPr lang="en-US" dirty="0"/>
              <a:t>Prop 218 voting requirements hinder local </a:t>
            </a:r>
            <a:r>
              <a:rPr lang="en-US" dirty="0" smtClean="0"/>
              <a:t>fundraising</a:t>
            </a:r>
          </a:p>
          <a:p>
            <a:r>
              <a:rPr lang="en-US" dirty="0" smtClean="0"/>
              <a:t>Decline in federal and state support</a:t>
            </a:r>
            <a:endParaRPr lang="en-US" dirty="0"/>
          </a:p>
          <a:p>
            <a:endParaRPr lang="en-US" dirty="0" smtClean="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0"/>
          </p:nvPr>
        </p:nvSpPr>
        <p:spPr/>
        <p:txBody>
          <a:bodyPr/>
          <a:lstStyle/>
          <a:p>
            <a:fld id="{D2A5F044-D64A-435D-BF27-F47CF1235979}" type="slidenum">
              <a:rPr lang="en-US" smtClean="0"/>
              <a:pPr/>
              <a:t>6</a:t>
            </a:fld>
            <a:endParaRPr lang="en-US" dirty="0"/>
          </a:p>
        </p:txBody>
      </p:sp>
      <p:sp>
        <p:nvSpPr>
          <p:cNvPr id="7" name="Left Brace 6"/>
          <p:cNvSpPr/>
          <p:nvPr/>
        </p:nvSpPr>
        <p:spPr bwMode="auto">
          <a:xfrm flipH="1">
            <a:off x="2976909" y="4372429"/>
            <a:ext cx="74023" cy="653143"/>
          </a:xfrm>
          <a:prstGeom prst="leftBrace">
            <a:avLst/>
          </a:prstGeom>
          <a:noFill/>
          <a:ln w="25400" cap="flat" cmpd="sng" algn="ctr">
            <a:solidFill>
              <a:schemeClr val="accent2">
                <a:lumMod val="50000"/>
              </a:schemeClr>
            </a:solidFill>
            <a:prstDash val="solid"/>
            <a:round/>
            <a:headEnd type="none" w="med" len="med"/>
            <a:tailEnd type="none" w="med" len="med"/>
          </a:ln>
          <a:effectLst/>
        </p:spPr>
        <p:txBody>
          <a:bodyPr vert="horz" wrap="none" lIns="87078" tIns="43539" rIns="87078" bIns="43539" numCol="1" rtlCol="0" anchor="t" anchorCtr="0" compatLnSpc="1">
            <a:prstTxWarp prst="textNoShape">
              <a:avLst/>
            </a:prstTxWarp>
          </a:bodyPr>
          <a:lstStyle/>
          <a:p>
            <a:pPr algn="ctr" defTabSz="870783" fontAlgn="base">
              <a:spcBef>
                <a:spcPct val="0"/>
              </a:spcBef>
              <a:spcAft>
                <a:spcPct val="0"/>
              </a:spcAft>
            </a:pPr>
            <a:endParaRPr lang="en-US" sz="1700" b="1">
              <a:solidFill>
                <a:srgbClr val="706123"/>
              </a:solidFill>
              <a:latin typeface="Arial" charset="0"/>
            </a:endParaRPr>
          </a:p>
        </p:txBody>
      </p:sp>
      <p:sp>
        <p:nvSpPr>
          <p:cNvPr id="8" name="TextBox 7"/>
          <p:cNvSpPr txBox="1"/>
          <p:nvPr/>
        </p:nvSpPr>
        <p:spPr>
          <a:xfrm>
            <a:off x="1515825" y="6343390"/>
            <a:ext cx="3607827" cy="263809"/>
          </a:xfrm>
          <a:prstGeom prst="rect">
            <a:avLst/>
          </a:prstGeom>
          <a:noFill/>
        </p:spPr>
        <p:txBody>
          <a:bodyPr wrap="none" lIns="87078" tIns="43539" rIns="87078" bIns="43539" rtlCol="0">
            <a:spAutoFit/>
          </a:bodyPr>
          <a:lstStyle/>
          <a:p>
            <a:r>
              <a:rPr lang="en-US" sz="1100" dirty="0"/>
              <a:t>Source: DWR &amp; USACE, </a:t>
            </a:r>
            <a:r>
              <a:rPr lang="en-US" sz="1100" i="1" dirty="0"/>
              <a:t>Flood Futures</a:t>
            </a:r>
            <a:r>
              <a:rPr lang="en-US" sz="1100" dirty="0"/>
              <a:t>, 2013 (need)</a:t>
            </a:r>
            <a:endParaRPr lang="en-US" sz="1100" dirty="0"/>
          </a:p>
        </p:txBody>
      </p:sp>
    </p:spTree>
    <p:extLst>
      <p:ext uri="{BB962C8B-B14F-4D97-AF65-F5344CB8AC3E}">
        <p14:creationId xmlns:p14="http://schemas.microsoft.com/office/powerpoint/2010/main" val="2960016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218" y="213862"/>
            <a:ext cx="7889119" cy="924825"/>
          </a:xfrm>
        </p:spPr>
        <p:txBody>
          <a:bodyPr/>
          <a:lstStyle/>
          <a:p>
            <a:r>
              <a:rPr lang="en-US" sz="2800" dirty="0" smtClean="0"/>
              <a:t>Flood funding </a:t>
            </a:r>
            <a:r>
              <a:rPr lang="en-US" sz="2800" dirty="0"/>
              <a:t>gap highest in the Central Valley</a:t>
            </a:r>
            <a:endParaRPr lang="en-US" sz="2800" dirty="0"/>
          </a:p>
        </p:txBody>
      </p:sp>
      <p:sp>
        <p:nvSpPr>
          <p:cNvPr id="5" name="Slide Number Placeholder 4"/>
          <p:cNvSpPr>
            <a:spLocks noGrp="1"/>
          </p:cNvSpPr>
          <p:nvPr>
            <p:ph type="sldNum" sz="quarter" idx="10"/>
          </p:nvPr>
        </p:nvSpPr>
        <p:spPr/>
        <p:txBody>
          <a:bodyPr/>
          <a:lstStyle/>
          <a:p>
            <a:fld id="{D2A5F044-D64A-435D-BF27-F47CF1235979}" type="slidenum">
              <a:rPr lang="en-US" smtClean="0"/>
              <a:pPr/>
              <a:t>7</a:t>
            </a:fld>
            <a:endParaRPr lang="en-US"/>
          </a:p>
        </p:txBody>
      </p:sp>
      <p:sp>
        <p:nvSpPr>
          <p:cNvPr id="9" name="TextBox 8"/>
          <p:cNvSpPr txBox="1"/>
          <p:nvPr/>
        </p:nvSpPr>
        <p:spPr>
          <a:xfrm>
            <a:off x="4850475" y="6476722"/>
            <a:ext cx="3405450" cy="263809"/>
          </a:xfrm>
          <a:prstGeom prst="rect">
            <a:avLst/>
          </a:prstGeom>
          <a:noFill/>
        </p:spPr>
        <p:txBody>
          <a:bodyPr wrap="none" lIns="87078" tIns="43539" rIns="87078" bIns="43539" rtlCol="0">
            <a:spAutoFit/>
          </a:bodyPr>
          <a:lstStyle/>
          <a:p>
            <a:r>
              <a:rPr lang="en-US" sz="1100" dirty="0"/>
              <a:t>Source: Paying for Water in California, PPIC 2014</a:t>
            </a:r>
            <a:endParaRPr lang="en-US" sz="1100" dirty="0"/>
          </a:p>
        </p:txBody>
      </p:sp>
      <p:graphicFrame>
        <p:nvGraphicFramePr>
          <p:cNvPr id="10" name="Chart 9"/>
          <p:cNvGraphicFramePr>
            <a:graphicFrameLocks noGrp="1"/>
          </p:cNvGraphicFramePr>
          <p:nvPr>
            <p:extLst>
              <p:ext uri="{D42A27DB-BD31-4B8C-83A1-F6EECF244321}">
                <p14:modId xmlns:p14="http://schemas.microsoft.com/office/powerpoint/2010/main" val="1001621924"/>
              </p:ext>
            </p:extLst>
          </p:nvPr>
        </p:nvGraphicFramePr>
        <p:xfrm>
          <a:off x="120771" y="1354346"/>
          <a:ext cx="8721304" cy="512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8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196207"/>
            <a:ext cx="8264711" cy="1042044"/>
          </a:xfrm>
        </p:spPr>
        <p:txBody>
          <a:bodyPr/>
          <a:lstStyle/>
          <a:p>
            <a:r>
              <a:rPr lang="en-US" sz="2800" dirty="0" smtClean="0"/>
              <a:t>California must go beyond bonds to close funding gaps</a:t>
            </a:r>
            <a:endParaRPr lang="en-US" sz="2800" dirty="0"/>
          </a:p>
        </p:txBody>
      </p:sp>
      <p:sp>
        <p:nvSpPr>
          <p:cNvPr id="4" name="Slide Number Placeholder 3"/>
          <p:cNvSpPr>
            <a:spLocks noGrp="1"/>
          </p:cNvSpPr>
          <p:nvPr>
            <p:ph type="sldNum" sz="quarter" idx="10"/>
          </p:nvPr>
        </p:nvSpPr>
        <p:spPr/>
        <p:txBody>
          <a:bodyPr/>
          <a:lstStyle/>
          <a:p>
            <a:fld id="{928E210D-D099-4F96-ADCA-0E9532784D69}" type="slidenum">
              <a:rPr lang="en-US" smtClean="0"/>
              <a:pPr/>
              <a:t>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66213077"/>
              </p:ext>
            </p:extLst>
          </p:nvPr>
        </p:nvGraphicFramePr>
        <p:xfrm>
          <a:off x="310431" y="1518248"/>
          <a:ext cx="8557525" cy="4151732"/>
        </p:xfrm>
        <a:graphic>
          <a:graphicData uri="http://schemas.openxmlformats.org/drawingml/2006/table">
            <a:tbl>
              <a:tblPr firstRow="1" firstCol="1" bandRow="1">
                <a:tableStyleId>{0660B408-B3CF-4A94-85FC-2B1E0A45F4A2}</a:tableStyleId>
              </a:tblPr>
              <a:tblGrid>
                <a:gridCol w="2348185"/>
                <a:gridCol w="1447933"/>
                <a:gridCol w="1850137"/>
                <a:gridCol w="2911270"/>
              </a:tblGrid>
              <a:tr h="718868">
                <a:tc>
                  <a:txBody>
                    <a:bodyPr/>
                    <a:lstStyle/>
                    <a:p>
                      <a:pPr marL="152400" marR="0">
                        <a:lnSpc>
                          <a:spcPct val="115000"/>
                        </a:lnSpc>
                        <a:spcBef>
                          <a:spcPts val="0"/>
                        </a:spcBef>
                        <a:spcAft>
                          <a:spcPts val="0"/>
                        </a:spcAft>
                      </a:pPr>
                      <a:r>
                        <a:rPr lang="en-US" sz="1200" dirty="0">
                          <a:effectLst/>
                        </a:rPr>
                        <a:t>Gap area</a:t>
                      </a:r>
                      <a:endParaRPr lang="en-US" sz="1200" dirty="0">
                        <a:solidFill>
                          <a:srgbClr val="000000"/>
                        </a:solidFill>
                        <a:effectLst/>
                        <a:latin typeface="Calibri"/>
                        <a:ea typeface="Calibri"/>
                        <a:cs typeface="Times New Roman"/>
                      </a:endParaRPr>
                    </a:p>
                  </a:txBody>
                  <a:tcPr marL="68580" marR="68580" marT="0" marB="0" anchor="b"/>
                </a:tc>
                <a:tc>
                  <a:txBody>
                    <a:bodyPr/>
                    <a:lstStyle/>
                    <a:p>
                      <a:pPr marL="152400" marR="0" algn="ctr">
                        <a:lnSpc>
                          <a:spcPct val="115000"/>
                        </a:lnSpc>
                        <a:spcBef>
                          <a:spcPts val="0"/>
                        </a:spcBef>
                        <a:spcAft>
                          <a:spcPts val="0"/>
                        </a:spcAft>
                      </a:pPr>
                      <a:r>
                        <a:rPr lang="en-US" sz="1200" dirty="0">
                          <a:effectLst/>
                        </a:rPr>
                        <a:t>Annual gap</a:t>
                      </a:r>
                      <a:br>
                        <a:rPr lang="en-US" sz="1200" dirty="0">
                          <a:effectLst/>
                        </a:rPr>
                      </a:br>
                      <a:r>
                        <a:rPr lang="en-US" sz="1200" dirty="0">
                          <a:effectLst/>
                        </a:rPr>
                        <a:t>($ millions)</a:t>
                      </a:r>
                      <a:endParaRPr lang="en-US" sz="1200" dirty="0">
                        <a:solidFill>
                          <a:srgbClr val="000000"/>
                        </a:solidFill>
                        <a:effectLst/>
                        <a:latin typeface="Calibri"/>
                        <a:ea typeface="Calibri"/>
                        <a:cs typeface="Times New Roman"/>
                      </a:endParaRPr>
                    </a:p>
                  </a:txBody>
                  <a:tcPr marL="68580" marR="68580" marT="0" marB="0" anchor="b"/>
                </a:tc>
                <a:tc>
                  <a:txBody>
                    <a:bodyPr/>
                    <a:lstStyle/>
                    <a:p>
                      <a:pPr marL="152400" marR="0" algn="ctr">
                        <a:lnSpc>
                          <a:spcPct val="115000"/>
                        </a:lnSpc>
                        <a:spcBef>
                          <a:spcPts val="0"/>
                        </a:spcBef>
                        <a:spcAft>
                          <a:spcPts val="0"/>
                        </a:spcAft>
                      </a:pPr>
                      <a:r>
                        <a:rPr lang="en-US" sz="1200" dirty="0">
                          <a:effectLst/>
                        </a:rPr>
                        <a:t>One-time infusion from Prop 1 </a:t>
                      </a:r>
                    </a:p>
                    <a:p>
                      <a:pPr marL="152400" marR="0" algn="ctr">
                        <a:lnSpc>
                          <a:spcPct val="115000"/>
                        </a:lnSpc>
                        <a:spcBef>
                          <a:spcPts val="0"/>
                        </a:spcBef>
                        <a:spcAft>
                          <a:spcPts val="0"/>
                        </a:spcAft>
                      </a:pPr>
                      <a:r>
                        <a:rPr lang="en-US" sz="1200" dirty="0">
                          <a:effectLst/>
                        </a:rPr>
                        <a:t>($ millions)</a:t>
                      </a:r>
                      <a:endParaRPr lang="en-US" sz="1200" dirty="0">
                        <a:solidFill>
                          <a:srgbClr val="000000"/>
                        </a:solidFill>
                        <a:effectLst/>
                        <a:latin typeface="Calibri"/>
                        <a:ea typeface="Calibri"/>
                        <a:cs typeface="Times New Roman"/>
                      </a:endParaRPr>
                    </a:p>
                  </a:txBody>
                  <a:tcPr marL="68580" marR="68580" marT="0" marB="0" anchor="b"/>
                </a:tc>
                <a:tc>
                  <a:txBody>
                    <a:bodyPr/>
                    <a:lstStyle/>
                    <a:p>
                      <a:pPr marL="152400" marR="0" algn="ctr">
                        <a:lnSpc>
                          <a:spcPct val="115000"/>
                        </a:lnSpc>
                        <a:spcBef>
                          <a:spcPts val="0"/>
                        </a:spcBef>
                        <a:spcAft>
                          <a:spcPts val="0"/>
                        </a:spcAft>
                      </a:pPr>
                      <a:r>
                        <a:rPr lang="en-US" sz="1200" dirty="0">
                          <a:effectLst/>
                        </a:rPr>
                        <a:t>Other long-term funding options</a:t>
                      </a:r>
                      <a:endParaRPr lang="en-US" sz="1200" dirty="0">
                        <a:solidFill>
                          <a:srgbClr val="000000"/>
                        </a:solidFill>
                        <a:effectLst/>
                        <a:latin typeface="Calibri"/>
                        <a:ea typeface="Calibri"/>
                        <a:cs typeface="Times New Roman"/>
                      </a:endParaRPr>
                    </a:p>
                  </a:txBody>
                  <a:tcPr marL="68580" marR="68580" marT="0" marB="0" anchor="b"/>
                </a:tc>
              </a:tr>
              <a:tr h="474003">
                <a:tc>
                  <a:txBody>
                    <a:bodyPr/>
                    <a:lstStyle/>
                    <a:p>
                      <a:pPr marL="152400" marR="0" algn="l">
                        <a:lnSpc>
                          <a:spcPct val="115000"/>
                        </a:lnSpc>
                        <a:spcBef>
                          <a:spcPts val="0"/>
                        </a:spcBef>
                        <a:spcAft>
                          <a:spcPts val="0"/>
                        </a:spcAft>
                      </a:pPr>
                      <a:r>
                        <a:rPr lang="en-US" sz="1100" b="0" dirty="0">
                          <a:effectLst/>
                        </a:rPr>
                        <a:t>Safe drinking water in small rural systems</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dirty="0">
                          <a:effectLst/>
                        </a:rPr>
                        <a:t>$30–$160</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dirty="0">
                          <a:effectLst/>
                        </a:rPr>
                        <a:t>$260*</a:t>
                      </a:r>
                    </a:p>
                    <a:p>
                      <a:pPr marL="152400" marR="0" algn="ctr">
                        <a:lnSpc>
                          <a:spcPct val="115000"/>
                        </a:lnSpc>
                        <a:spcBef>
                          <a:spcPts val="0"/>
                        </a:spcBef>
                        <a:spcAft>
                          <a:spcPts val="0"/>
                        </a:spcAft>
                      </a:pPr>
                      <a:r>
                        <a:rPr lang="en-US" sz="1100" b="0" dirty="0">
                          <a:effectLst/>
                        </a:rPr>
                        <a:t> </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100" b="0" dirty="0">
                          <a:effectLst/>
                        </a:rPr>
                        <a:t>Statewide surcharges on water, chemical use</a:t>
                      </a:r>
                      <a:endParaRPr lang="en-US" sz="1100" b="0" dirty="0">
                        <a:solidFill>
                          <a:srgbClr val="000000"/>
                        </a:solidFill>
                        <a:effectLst/>
                        <a:latin typeface="Calibri"/>
                        <a:ea typeface="Calibri"/>
                        <a:cs typeface="Times New Roman"/>
                      </a:endParaRPr>
                    </a:p>
                  </a:txBody>
                  <a:tcPr marL="68580" marR="68580" marT="0" marB="0"/>
                </a:tc>
              </a:tr>
              <a:tr h="718868">
                <a:tc>
                  <a:txBody>
                    <a:bodyPr/>
                    <a:lstStyle/>
                    <a:p>
                      <a:pPr marL="152400" marR="0" algn="l">
                        <a:lnSpc>
                          <a:spcPct val="115000"/>
                        </a:lnSpc>
                        <a:spcBef>
                          <a:spcPts val="0"/>
                        </a:spcBef>
                        <a:spcAft>
                          <a:spcPts val="0"/>
                        </a:spcAft>
                      </a:pPr>
                      <a:r>
                        <a:rPr lang="en-US" sz="1100" b="1" dirty="0">
                          <a:effectLst/>
                        </a:rPr>
                        <a:t>Flood protection</a:t>
                      </a:r>
                      <a:endParaRPr lang="en-US" sz="1100" b="1"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1" dirty="0">
                          <a:effectLst/>
                        </a:rPr>
                        <a:t>$800–$1,000</a:t>
                      </a:r>
                      <a:endParaRPr lang="en-US" sz="1100" b="1"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1" dirty="0">
                          <a:effectLst/>
                        </a:rPr>
                        <a:t>$395</a:t>
                      </a:r>
                      <a:endParaRPr lang="en-US" sz="1100" b="1" dirty="0">
                        <a:solidFill>
                          <a:srgbClr val="000000"/>
                        </a:solidFill>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100" b="1" dirty="0">
                          <a:effectLst/>
                        </a:rPr>
                        <a:t>Developer fees</a:t>
                      </a:r>
                    </a:p>
                    <a:p>
                      <a:pPr marL="342900" marR="0" lvl="0" indent="-342900">
                        <a:lnSpc>
                          <a:spcPct val="115000"/>
                        </a:lnSpc>
                        <a:spcBef>
                          <a:spcPts val="0"/>
                        </a:spcBef>
                        <a:spcAft>
                          <a:spcPts val="0"/>
                        </a:spcAft>
                        <a:buFont typeface="Symbol"/>
                        <a:buChar char=""/>
                      </a:pPr>
                      <a:r>
                        <a:rPr lang="en-US" sz="1100" b="1" dirty="0">
                          <a:effectLst/>
                        </a:rPr>
                        <a:t>Property assessments</a:t>
                      </a:r>
                    </a:p>
                    <a:p>
                      <a:pPr marL="342900" marR="0" lvl="0" indent="-342900">
                        <a:lnSpc>
                          <a:spcPct val="115000"/>
                        </a:lnSpc>
                        <a:spcBef>
                          <a:spcPts val="0"/>
                        </a:spcBef>
                        <a:spcAft>
                          <a:spcPts val="0"/>
                        </a:spcAft>
                        <a:buFont typeface="Symbol"/>
                        <a:buChar char=""/>
                      </a:pPr>
                      <a:r>
                        <a:rPr lang="en-US" sz="1100" b="1" dirty="0">
                          <a:effectLst/>
                        </a:rPr>
                        <a:t>Special state, local taxes </a:t>
                      </a:r>
                      <a:endParaRPr lang="en-US" sz="1100" b="1" dirty="0">
                        <a:solidFill>
                          <a:srgbClr val="000000"/>
                        </a:solidFill>
                        <a:effectLst/>
                        <a:latin typeface="Calibri"/>
                        <a:ea typeface="Calibri"/>
                        <a:cs typeface="Times New Roman"/>
                      </a:endParaRPr>
                    </a:p>
                  </a:txBody>
                  <a:tcPr marL="68580" marR="68580" marT="0" marB="0"/>
                </a:tc>
              </a:tr>
              <a:tr h="1047122">
                <a:tc>
                  <a:txBody>
                    <a:bodyPr/>
                    <a:lstStyle/>
                    <a:p>
                      <a:pPr marL="152400" marR="0" algn="l">
                        <a:lnSpc>
                          <a:spcPct val="115000"/>
                        </a:lnSpc>
                        <a:spcBef>
                          <a:spcPts val="0"/>
                        </a:spcBef>
                        <a:spcAft>
                          <a:spcPts val="0"/>
                        </a:spcAft>
                      </a:pPr>
                      <a:r>
                        <a:rPr lang="en-US" sz="1100" b="0" dirty="0">
                          <a:effectLst/>
                        </a:rPr>
                        <a:t>Stormwater management</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dirty="0">
                          <a:effectLst/>
                        </a:rPr>
                        <a:t>$500–$800</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a:effectLst/>
                        </a:rPr>
                        <a:t>$200</a:t>
                      </a:r>
                      <a:endParaRPr lang="en-US" sz="1100" b="0">
                        <a:solidFill>
                          <a:srgbClr val="000000"/>
                        </a:solidFill>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100" b="0">
                          <a:effectLst/>
                        </a:rPr>
                        <a:t>Developer fees</a:t>
                      </a:r>
                    </a:p>
                    <a:p>
                      <a:pPr marL="342900" marR="0" lvl="0" indent="-342900">
                        <a:lnSpc>
                          <a:spcPct val="115000"/>
                        </a:lnSpc>
                        <a:spcBef>
                          <a:spcPts val="0"/>
                        </a:spcBef>
                        <a:spcAft>
                          <a:spcPts val="0"/>
                        </a:spcAft>
                        <a:buFont typeface="Symbol"/>
                        <a:buChar char=""/>
                      </a:pPr>
                      <a:r>
                        <a:rPr lang="en-US" sz="1100" b="0">
                          <a:effectLst/>
                        </a:rPr>
                        <a:t>Property assessments</a:t>
                      </a:r>
                    </a:p>
                    <a:p>
                      <a:pPr marL="342900" marR="0" lvl="0" indent="-342900">
                        <a:lnSpc>
                          <a:spcPct val="115000"/>
                        </a:lnSpc>
                        <a:spcBef>
                          <a:spcPts val="0"/>
                        </a:spcBef>
                        <a:spcAft>
                          <a:spcPts val="0"/>
                        </a:spcAft>
                        <a:buFont typeface="Symbol"/>
                        <a:buChar char=""/>
                      </a:pPr>
                      <a:r>
                        <a:rPr lang="en-US" sz="1100" b="0">
                          <a:effectLst/>
                        </a:rPr>
                        <a:t>Special state, local taxes </a:t>
                      </a:r>
                    </a:p>
                    <a:p>
                      <a:pPr marL="342900" marR="0" lvl="0" indent="-342900">
                        <a:lnSpc>
                          <a:spcPct val="115000"/>
                        </a:lnSpc>
                        <a:spcBef>
                          <a:spcPts val="0"/>
                        </a:spcBef>
                        <a:spcAft>
                          <a:spcPts val="0"/>
                        </a:spcAft>
                        <a:buFont typeface="Symbol"/>
                        <a:buChar char=""/>
                      </a:pPr>
                      <a:r>
                        <a:rPr lang="en-US" sz="1100" b="0">
                          <a:effectLst/>
                        </a:rPr>
                        <a:t>Surcharges on water, chemical, or road use</a:t>
                      </a:r>
                      <a:endParaRPr lang="en-US" sz="1100" b="0">
                        <a:solidFill>
                          <a:srgbClr val="000000"/>
                        </a:solidFill>
                        <a:effectLst/>
                        <a:latin typeface="Calibri"/>
                        <a:ea typeface="Calibri"/>
                        <a:cs typeface="Times New Roman"/>
                      </a:endParaRPr>
                    </a:p>
                  </a:txBody>
                  <a:tcPr marL="68580" marR="68580" marT="0" marB="0"/>
                </a:tc>
              </a:tr>
              <a:tr h="718868">
                <a:tc>
                  <a:txBody>
                    <a:bodyPr/>
                    <a:lstStyle/>
                    <a:p>
                      <a:pPr marL="152400" marR="0" algn="l">
                        <a:lnSpc>
                          <a:spcPct val="115000"/>
                        </a:lnSpc>
                        <a:spcBef>
                          <a:spcPts val="0"/>
                        </a:spcBef>
                        <a:spcAft>
                          <a:spcPts val="0"/>
                        </a:spcAft>
                      </a:pPr>
                      <a:r>
                        <a:rPr lang="en-US" sz="1100" b="0">
                          <a:effectLst/>
                        </a:rPr>
                        <a:t>Aquatic ecosystem management</a:t>
                      </a:r>
                      <a:endParaRPr lang="en-US" sz="1100" b="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dirty="0">
                          <a:effectLst/>
                        </a:rPr>
                        <a:t>$400–$700</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dirty="0">
                          <a:effectLst/>
                        </a:rPr>
                        <a:t>$2,845**</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100" b="0" dirty="0">
                          <a:effectLst/>
                        </a:rPr>
                        <a:t>Special state, local taxes</a:t>
                      </a:r>
                    </a:p>
                    <a:p>
                      <a:pPr marL="342900" marR="0" lvl="0" indent="-342900">
                        <a:lnSpc>
                          <a:spcPct val="115000"/>
                        </a:lnSpc>
                        <a:spcBef>
                          <a:spcPts val="0"/>
                        </a:spcBef>
                        <a:spcAft>
                          <a:spcPts val="0"/>
                        </a:spcAft>
                        <a:buFont typeface="Symbol"/>
                        <a:buChar char=""/>
                      </a:pPr>
                      <a:r>
                        <a:rPr lang="en-US" sz="1100" b="0" dirty="0">
                          <a:effectLst/>
                        </a:rPr>
                        <a:t>Surcharges on water use, hydropower production</a:t>
                      </a:r>
                      <a:endParaRPr lang="en-US" sz="1100" b="0" dirty="0">
                        <a:solidFill>
                          <a:srgbClr val="000000"/>
                        </a:solidFill>
                        <a:effectLst/>
                        <a:latin typeface="Calibri"/>
                        <a:ea typeface="Calibri"/>
                        <a:cs typeface="Times New Roman"/>
                      </a:endParaRPr>
                    </a:p>
                  </a:txBody>
                  <a:tcPr marL="68580" marR="68580" marT="0" marB="0"/>
                </a:tc>
              </a:tr>
              <a:tr h="474003">
                <a:tc>
                  <a:txBody>
                    <a:bodyPr/>
                    <a:lstStyle/>
                    <a:p>
                      <a:pPr marL="152400" marR="0" algn="l">
                        <a:lnSpc>
                          <a:spcPct val="115000"/>
                        </a:lnSpc>
                        <a:spcBef>
                          <a:spcPts val="0"/>
                        </a:spcBef>
                        <a:spcAft>
                          <a:spcPts val="0"/>
                        </a:spcAft>
                      </a:pPr>
                      <a:r>
                        <a:rPr lang="en-US" sz="1100" b="0" dirty="0">
                          <a:effectLst/>
                        </a:rPr>
                        <a:t>Integrated management</a:t>
                      </a:r>
                      <a:endParaRPr lang="en-US" sz="1100" b="0" dirty="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a:effectLst/>
                        </a:rPr>
                        <a:t>$200–$300</a:t>
                      </a:r>
                      <a:endParaRPr lang="en-US" sz="1100" b="0">
                        <a:solidFill>
                          <a:srgbClr val="000000"/>
                        </a:solidFill>
                        <a:effectLst/>
                        <a:latin typeface="Calibri"/>
                        <a:ea typeface="Calibri"/>
                        <a:cs typeface="Times New Roman"/>
                      </a:endParaRPr>
                    </a:p>
                  </a:txBody>
                  <a:tcPr marL="68580" marR="68580" marT="0" marB="0" anchor="ctr"/>
                </a:tc>
                <a:tc>
                  <a:txBody>
                    <a:bodyPr/>
                    <a:lstStyle/>
                    <a:p>
                      <a:pPr marL="152400" marR="0" algn="ctr">
                        <a:lnSpc>
                          <a:spcPct val="115000"/>
                        </a:lnSpc>
                        <a:spcBef>
                          <a:spcPts val="0"/>
                        </a:spcBef>
                        <a:spcAft>
                          <a:spcPts val="0"/>
                        </a:spcAft>
                      </a:pPr>
                      <a:r>
                        <a:rPr lang="en-US" sz="1100" b="0">
                          <a:effectLst/>
                        </a:rPr>
                        <a:t>$510</a:t>
                      </a:r>
                      <a:endParaRPr lang="en-US" sz="1100" b="0">
                        <a:solidFill>
                          <a:srgbClr val="000000"/>
                        </a:solidFill>
                        <a:effectLst/>
                        <a:latin typeface="Calibri"/>
                        <a:ea typeface="Calibri"/>
                        <a:cs typeface="Times New Roman"/>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100" b="0" dirty="0">
                          <a:effectLst/>
                        </a:rPr>
                        <a:t>Special state, local taxes </a:t>
                      </a:r>
                    </a:p>
                    <a:p>
                      <a:pPr marL="342900" marR="0" lvl="0" indent="-342900">
                        <a:lnSpc>
                          <a:spcPct val="115000"/>
                        </a:lnSpc>
                        <a:spcBef>
                          <a:spcPts val="0"/>
                        </a:spcBef>
                        <a:spcAft>
                          <a:spcPts val="0"/>
                        </a:spcAft>
                        <a:buFont typeface="Symbol"/>
                        <a:buChar char=""/>
                      </a:pPr>
                      <a:r>
                        <a:rPr lang="en-US" sz="1100" b="0" dirty="0">
                          <a:effectLst/>
                        </a:rPr>
                        <a:t>Surcharges on water use</a:t>
                      </a:r>
                      <a:endParaRPr lang="en-US" sz="1100" b="0" dirty="0">
                        <a:solidFill>
                          <a:srgbClr val="000000"/>
                        </a:solidFill>
                        <a:effectLst/>
                        <a:latin typeface="Calibri"/>
                        <a:ea typeface="Calibri"/>
                        <a:cs typeface="Times New Roman"/>
                      </a:endParaRPr>
                    </a:p>
                  </a:txBody>
                  <a:tcPr marL="68580" marR="68580" marT="0" marB="0"/>
                </a:tc>
              </a:tr>
            </a:tbl>
          </a:graphicData>
        </a:graphic>
      </p:graphicFrame>
      <p:sp>
        <p:nvSpPr>
          <p:cNvPr id="5" name="Rectangle 4"/>
          <p:cNvSpPr/>
          <p:nvPr/>
        </p:nvSpPr>
        <p:spPr>
          <a:xfrm>
            <a:off x="422694" y="5669980"/>
            <a:ext cx="8445262" cy="553998"/>
          </a:xfrm>
          <a:prstGeom prst="rect">
            <a:avLst/>
          </a:prstGeom>
        </p:spPr>
        <p:txBody>
          <a:bodyPr wrap="square">
            <a:spAutoFit/>
          </a:bodyPr>
          <a:lstStyle/>
          <a:p>
            <a:r>
              <a:rPr lang="en-US" sz="1000" dirty="0"/>
              <a:t>*These funds are available for communities of all sizes. Another $260 million is available for small community wastewater systems.</a:t>
            </a:r>
          </a:p>
          <a:p>
            <a:r>
              <a:rPr lang="en-US" sz="1000" dirty="0"/>
              <a:t>** This includes the $1.495 billion earmarked for ecosystem investments and $1.35 billion from water storage project matching funds set aside for ecosystem benefits. </a:t>
            </a:r>
          </a:p>
        </p:txBody>
      </p:sp>
    </p:spTree>
    <p:extLst>
      <p:ext uri="{BB962C8B-B14F-4D97-AF65-F5344CB8AC3E}">
        <p14:creationId xmlns:p14="http://schemas.microsoft.com/office/powerpoint/2010/main" val="388132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0"/>
          </p:nvPr>
        </p:nvSpPr>
        <p:spPr/>
        <p:txBody>
          <a:bodyPr/>
          <a:lstStyle/>
          <a:p>
            <a:fld id="{7E859742-078B-AD40-B533-C3F0D0FE0FA0}" type="slidenum">
              <a:rPr lang="en-US" smtClean="0"/>
              <a:t>9</a:t>
            </a:fld>
            <a:endParaRPr lang="en-US" dirty="0"/>
          </a:p>
        </p:txBody>
      </p:sp>
      <p:sp>
        <p:nvSpPr>
          <p:cNvPr id="7" name="Content Placeholder 6"/>
          <p:cNvSpPr>
            <a:spLocks noGrp="1"/>
          </p:cNvSpPr>
          <p:nvPr>
            <p:ph sz="quarter" idx="11"/>
          </p:nvPr>
        </p:nvSpPr>
        <p:spPr/>
        <p:txBody>
          <a:bodyPr>
            <a:normAutofit/>
          </a:bodyPr>
          <a:lstStyle/>
          <a:p>
            <a:pPr marL="0" indent="0">
              <a:buNone/>
            </a:pPr>
            <a:r>
              <a:rPr lang="en-US" sz="2400" spc="-30" dirty="0"/>
              <a:t>These slides were created to accompany a presentation. </a:t>
            </a:r>
            <a:br>
              <a:rPr lang="en-US" sz="2400" spc="-30" dirty="0"/>
            </a:br>
            <a:r>
              <a:rPr lang="en-US" sz="2400" dirty="0"/>
              <a:t>They do not include full documentation of sources, data samples, methods, and interpretations. To avoid misinterpretations, please contact:</a:t>
            </a:r>
          </a:p>
          <a:p>
            <a:pPr marL="0" indent="0">
              <a:buNone/>
            </a:pPr>
            <a:endParaRPr lang="en-US" sz="2400" dirty="0"/>
          </a:p>
          <a:p>
            <a:pPr marL="0" indent="0">
              <a:lnSpc>
                <a:spcPct val="80000"/>
              </a:lnSpc>
              <a:buNone/>
            </a:pPr>
            <a:r>
              <a:rPr lang="en-US" sz="2400" dirty="0"/>
              <a:t>Your name </a:t>
            </a:r>
            <a:r>
              <a:rPr lang="en-US" sz="2400" dirty="0" smtClean="0"/>
              <a:t>(chappelle@ppic.org</a:t>
            </a:r>
            <a:r>
              <a:rPr lang="en-US" sz="2400" dirty="0"/>
              <a:t>; </a:t>
            </a:r>
            <a:r>
              <a:rPr lang="en-US" sz="2400" dirty="0" smtClean="0"/>
              <a:t>415-291-4435)</a:t>
            </a:r>
            <a:r>
              <a:rPr lang="en-US" sz="2400" dirty="0"/>
              <a:t/>
            </a:r>
            <a:br>
              <a:rPr lang="en-US" sz="2400" dirty="0"/>
            </a:br>
            <a:endParaRPr lang="en-US" sz="2400" dirty="0"/>
          </a:p>
          <a:p>
            <a:pPr marL="0" indent="0">
              <a:buNone/>
            </a:pPr>
            <a:r>
              <a:rPr lang="en-US" sz="2400" dirty="0"/>
              <a:t>Thank you for your interest in this work.</a:t>
            </a:r>
          </a:p>
          <a:p>
            <a:endParaRPr lang="en-US" sz="2400" dirty="0"/>
          </a:p>
        </p:txBody>
      </p:sp>
    </p:spTree>
    <p:extLst>
      <p:ext uri="{BB962C8B-B14F-4D97-AF65-F5344CB8AC3E}">
        <p14:creationId xmlns:p14="http://schemas.microsoft.com/office/powerpoint/2010/main" val="143809102"/>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PPIC_WPC_Presentation">
  <a:themeElements>
    <a:clrScheme name="PPIC WC Theme Color">
      <a:dk1>
        <a:srgbClr val="5A5A59"/>
      </a:dk1>
      <a:lt1>
        <a:srgbClr val="FFFFFF"/>
      </a:lt1>
      <a:dk2>
        <a:srgbClr val="4394B2"/>
      </a:dk2>
      <a:lt2>
        <a:srgbClr val="DDDEDD"/>
      </a:lt2>
      <a:accent1>
        <a:srgbClr val="631C4F"/>
      </a:accent1>
      <a:accent2>
        <a:srgbClr val="D66D2E"/>
      </a:accent2>
      <a:accent3>
        <a:srgbClr val="59AEC5"/>
      </a:accent3>
      <a:accent4>
        <a:srgbClr val="006596"/>
      </a:accent4>
      <a:accent5>
        <a:srgbClr val="91B24A"/>
      </a:accent5>
      <a:accent6>
        <a:srgbClr val="74A397"/>
      </a:accent6>
      <a:hlink>
        <a:srgbClr val="006694"/>
      </a:hlink>
      <a:folHlink>
        <a:srgbClr val="8D8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JTF colors">
    <a:dk1>
      <a:srgbClr val="000000"/>
    </a:dk1>
    <a:lt1>
      <a:sysClr val="window" lastClr="FFFFFF"/>
    </a:lt1>
    <a:dk2>
      <a:srgbClr val="FFFFFF"/>
    </a:dk2>
    <a:lt2>
      <a:srgbClr val="FFFFFF"/>
    </a:lt2>
    <a:accent1>
      <a:srgbClr val="CD7100"/>
    </a:accent1>
    <a:accent2>
      <a:srgbClr val="515153"/>
    </a:accent2>
    <a:accent3>
      <a:srgbClr val="8EA99D"/>
    </a:accent3>
    <a:accent4>
      <a:srgbClr val="706123"/>
    </a:accent4>
    <a:accent5>
      <a:srgbClr val="CCCC66"/>
    </a:accent5>
    <a:accent6>
      <a:srgbClr val="D9D8B0"/>
    </a:accent6>
    <a:hlink>
      <a:srgbClr val="FFFFFF"/>
    </a:hlink>
    <a:folHlink>
      <a:srgbClr val="706123"/>
    </a:folHlink>
  </a:clrScheme>
  <a:fontScheme name="Custom 1">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PPIC_WPC_Presentation</Template>
  <TotalTime>118</TotalTime>
  <Words>1620</Words>
  <Application>Microsoft Office PowerPoint</Application>
  <PresentationFormat>On-screen Show (4:3)</PresentationFormat>
  <Paragraphs>152</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PPIC_WPC_Presentation</vt:lpstr>
      <vt:lpstr>Paying for Water: Floods</vt:lpstr>
      <vt:lpstr>Floods are common throughout California</vt:lpstr>
      <vt:lpstr>California flood management faces significant challenges</vt:lpstr>
      <vt:lpstr>Flood protection is a small share of the $30+ billion spent annually on CA water</vt:lpstr>
      <vt:lpstr>Past bond funds have gone to a variety of projects, but mainly levee improvements</vt:lpstr>
      <vt:lpstr>Despite boost from recent GO bonds, flood investments are seriously lagging</vt:lpstr>
      <vt:lpstr>Flood funding gap highest in the Central Valley</vt:lpstr>
      <vt:lpstr>California must go beyond bonds to close funding gaps</vt:lpstr>
      <vt:lpstr>Thank you!</vt:lpstr>
    </vt:vector>
  </TitlesOfParts>
  <Company>PPIC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Water: Floods</dc:title>
  <dc:creator>Caitrin Chappelle</dc:creator>
  <cp:lastModifiedBy>Caitrin Chappelle</cp:lastModifiedBy>
  <cp:revision>10</cp:revision>
  <dcterms:created xsi:type="dcterms:W3CDTF">2015-09-16T16:46:50Z</dcterms:created>
  <dcterms:modified xsi:type="dcterms:W3CDTF">2015-09-16T18:45:16Z</dcterms:modified>
</cp:coreProperties>
</file>